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91"/>
  </p:notesMasterIdLst>
  <p:sldIdLst>
    <p:sldId id="812" r:id="rId9"/>
    <p:sldId id="1114" r:id="rId10"/>
    <p:sldId id="1318" r:id="rId11"/>
    <p:sldId id="1324" r:id="rId12"/>
    <p:sldId id="1325" r:id="rId13"/>
    <p:sldId id="1326" r:id="rId14"/>
    <p:sldId id="1328" r:id="rId15"/>
    <p:sldId id="1257" r:id="rId16"/>
    <p:sldId id="1263" r:id="rId17"/>
    <p:sldId id="1264" r:id="rId18"/>
    <p:sldId id="1265" r:id="rId19"/>
    <p:sldId id="1266" r:id="rId20"/>
    <p:sldId id="1320" r:id="rId21"/>
    <p:sldId id="1321" r:id="rId22"/>
    <p:sldId id="1322" r:id="rId23"/>
    <p:sldId id="1323" r:id="rId24"/>
    <p:sldId id="859" r:id="rId25"/>
    <p:sldId id="860" r:id="rId26"/>
    <p:sldId id="861" r:id="rId27"/>
    <p:sldId id="862" r:id="rId28"/>
    <p:sldId id="863" r:id="rId29"/>
    <p:sldId id="864" r:id="rId30"/>
    <p:sldId id="865" r:id="rId31"/>
    <p:sldId id="866" r:id="rId32"/>
    <p:sldId id="867" r:id="rId33"/>
    <p:sldId id="868" r:id="rId34"/>
    <p:sldId id="869" r:id="rId35"/>
    <p:sldId id="870" r:id="rId36"/>
    <p:sldId id="871" r:id="rId37"/>
    <p:sldId id="872" r:id="rId38"/>
    <p:sldId id="873" r:id="rId39"/>
    <p:sldId id="874" r:id="rId40"/>
    <p:sldId id="1267" r:id="rId41"/>
    <p:sldId id="1268" r:id="rId42"/>
    <p:sldId id="1269" r:id="rId43"/>
    <p:sldId id="1270" r:id="rId44"/>
    <p:sldId id="1271" r:id="rId45"/>
    <p:sldId id="1272" r:id="rId46"/>
    <p:sldId id="1273" r:id="rId47"/>
    <p:sldId id="1274" r:id="rId48"/>
    <p:sldId id="1275" r:id="rId49"/>
    <p:sldId id="1329" r:id="rId50"/>
    <p:sldId id="1330" r:id="rId51"/>
    <p:sldId id="1331" r:id="rId52"/>
    <p:sldId id="1332" r:id="rId53"/>
    <p:sldId id="1333" r:id="rId54"/>
    <p:sldId id="1280" r:id="rId55"/>
    <p:sldId id="1281" r:id="rId56"/>
    <p:sldId id="1282" r:id="rId57"/>
    <p:sldId id="1283" r:id="rId58"/>
    <p:sldId id="1284" r:id="rId59"/>
    <p:sldId id="1285" r:id="rId60"/>
    <p:sldId id="1286" r:id="rId61"/>
    <p:sldId id="1287" r:id="rId62"/>
    <p:sldId id="1288" r:id="rId63"/>
    <p:sldId id="1289" r:id="rId64"/>
    <p:sldId id="1319" r:id="rId65"/>
    <p:sldId id="1291" r:id="rId66"/>
    <p:sldId id="1292" r:id="rId67"/>
    <p:sldId id="1293" r:id="rId68"/>
    <p:sldId id="1294" r:id="rId69"/>
    <p:sldId id="1295" r:id="rId70"/>
    <p:sldId id="1296" r:id="rId71"/>
    <p:sldId id="1297" r:id="rId72"/>
    <p:sldId id="1298" r:id="rId73"/>
    <p:sldId id="1299" r:id="rId74"/>
    <p:sldId id="1300" r:id="rId75"/>
    <p:sldId id="1301" r:id="rId76"/>
    <p:sldId id="1302" r:id="rId77"/>
    <p:sldId id="1303" r:id="rId78"/>
    <p:sldId id="1304" r:id="rId79"/>
    <p:sldId id="1305" r:id="rId80"/>
    <p:sldId id="1306" r:id="rId81"/>
    <p:sldId id="1307" r:id="rId82"/>
    <p:sldId id="1308" r:id="rId83"/>
    <p:sldId id="1309" r:id="rId84"/>
    <p:sldId id="1310" r:id="rId85"/>
    <p:sldId id="1311" r:id="rId86"/>
    <p:sldId id="1312" r:id="rId87"/>
    <p:sldId id="1313" r:id="rId88"/>
    <p:sldId id="1314" r:id="rId89"/>
    <p:sldId id="1315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46C0A"/>
    <a:srgbClr val="FF00FF"/>
    <a:srgbClr val="2BEDFF"/>
    <a:srgbClr val="290ADD"/>
    <a:srgbClr val="2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694"/>
  </p:normalViewPr>
  <p:slideViewPr>
    <p:cSldViewPr snapToGrid="0">
      <p:cViewPr varScale="1">
        <p:scale>
          <a:sx n="121" d="100"/>
          <a:sy n="121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tableStyles" Target="tableStyles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8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0B1708-BD89-4590-A5DF-8DE5B8245F6F}" type="slidenum">
              <a:rPr lang="en-US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0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9A267B-BD32-43C4-B33B-19472DA75AFE}" type="slidenum">
              <a:rPr lang="en-US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32C73D-37D4-491C-815A-F8FFCD131813}" type="slidenum">
              <a:rPr lang="en-US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2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EB44DF-10AC-4389-A095-16EA64788C48}" type="slidenum">
              <a:rPr lang="en-US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3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5937A3-EA6A-4BFC-839B-BF29873B67DF}" type="slidenum">
              <a:rPr lang="en-US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3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5937A3-EA6A-4BFC-839B-BF29873B67DF}" type="slidenum">
              <a:rPr lang="en-US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3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5937A3-EA6A-4BFC-839B-BF29873B67DF}" type="slidenum">
              <a:rPr lang="en-US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3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5937A3-EA6A-4BFC-839B-BF29873B67DF}" type="slidenum">
              <a:rPr lang="en-US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5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1B535E-4898-4AE8-AE94-2203D48CB07D}" type="slidenum">
              <a:rPr lang="en-US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6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C4C0D-6702-46D1-B2B9-C56B5EB1680A}" type="slidenum">
              <a:rPr lang="en-US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6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C4C0D-6702-46D1-B2B9-C56B5EB1680A}" type="slidenum">
              <a:rPr lang="en-US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1519" indent="-28508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1878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99875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6314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0496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5361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0226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50916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fld id="{179924FC-ECD7-514E-A595-A6ABC4165F29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30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0965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1519" indent="-28508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1878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99875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6314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0496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5361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0226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50916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CS 376 Lecture 22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1519" indent="-28508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1878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99875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6314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0496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5361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0226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50916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fld id="{179924FC-ECD7-514E-A595-A6ABC4165F29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31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0965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1519" indent="-28508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1878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99875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6314" indent="-22744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0496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5361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02265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50916" indent="-22744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CS 376 Lecture 22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0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7312C-C230-4982-AE25-BECFDF0901DA}" type="slidenum">
              <a:rPr lang="en-US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6557CE-33E3-4EB7-B94C-77F79F415A7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18F1C-4373-664D-95DC-963B89AD7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6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CC61A5-B041-40CA-B59E-9FD7E78C7BD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46258F-220B-43AF-A609-0866A161DE6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12AC85-8799-4D7D-B6FC-609CB7EA669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367BDC-873B-4E72-9535-EC84ABB1462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57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571374" indent="-37118517" defTabSz="91357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285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05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585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114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DE32266-88F3-484C-A71F-9EA9A3E52AE2}" type="slidenum">
              <a:rPr lang="en-US" sz="1200">
                <a:latin typeface="Times New Roman" charset="0"/>
              </a:rPr>
              <a:pPr eaLnBrk="1" hangingPunct="1"/>
              <a:t>39</a:t>
            </a:fld>
            <a:endParaRPr lang="en-US" sz="1200">
              <a:latin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615E34-67BE-43B6-AA45-D342F232CCA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9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CBC303-1930-41A7-A92F-C60FA7DE411D}" type="slidenum">
              <a:rPr lang="en-US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250" y="232172"/>
            <a:ext cx="8100000" cy="803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250" y="1392188"/>
            <a:ext cx="8100000" cy="4809375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2pPr>
            <a:lvl3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3pPr>
            <a:lvl4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4pPr>
            <a:lvl5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654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mailto:radu.ionescu@fmi.unibuc.r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44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9.jpeg"/><Relationship Id="rId26" Type="http://schemas.openxmlformats.org/officeDocument/2006/relationships/image" Target="../media/image57.jpeg"/><Relationship Id="rId3" Type="http://schemas.openxmlformats.org/officeDocument/2006/relationships/image" Target="../media/image33.jpeg"/><Relationship Id="rId21" Type="http://schemas.openxmlformats.org/officeDocument/2006/relationships/image" Target="../media/image52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8.jpeg"/><Relationship Id="rId25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24" Type="http://schemas.openxmlformats.org/officeDocument/2006/relationships/image" Target="../media/image55.jpeg"/><Relationship Id="rId5" Type="http://schemas.openxmlformats.org/officeDocument/2006/relationships/image" Target="../media/image35.jpeg"/><Relationship Id="rId15" Type="http://schemas.openxmlformats.org/officeDocument/2006/relationships/image" Target="../media/image46.jpeg"/><Relationship Id="rId23" Type="http://schemas.openxmlformats.org/officeDocument/2006/relationships/image" Target="../media/image54.jpeg"/><Relationship Id="rId10" Type="http://schemas.openxmlformats.org/officeDocument/2006/relationships/image" Target="../media/image40.jpeg"/><Relationship Id="rId19" Type="http://schemas.openxmlformats.org/officeDocument/2006/relationships/image" Target="../media/image5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Relationship Id="rId22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5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://upload.wikimedia.org/wikipedia/commons/e/e7/Bilinear_interpolation.png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://en.wikipedia.org/wiki/Image:LinearInterpolation.sv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5.png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://www.apple.com/ilife/iphoto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png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1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1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13" Type="http://schemas.openxmlformats.org/officeDocument/2006/relationships/image" Target="../media/image127.jpeg"/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12" Type="http://schemas.openxmlformats.org/officeDocument/2006/relationships/image" Target="../media/image126.jpeg"/><Relationship Id="rId17" Type="http://schemas.openxmlformats.org/officeDocument/2006/relationships/image" Target="../media/image131.jpeg"/><Relationship Id="rId2" Type="http://schemas.openxmlformats.org/officeDocument/2006/relationships/image" Target="../media/image116.jpeg"/><Relationship Id="rId16" Type="http://schemas.openxmlformats.org/officeDocument/2006/relationships/image" Target="../media/image130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0.jpeg"/><Relationship Id="rId11" Type="http://schemas.openxmlformats.org/officeDocument/2006/relationships/image" Target="../media/image125.jpeg"/><Relationship Id="rId5" Type="http://schemas.openxmlformats.org/officeDocument/2006/relationships/image" Target="../media/image119.jpeg"/><Relationship Id="rId15" Type="http://schemas.openxmlformats.org/officeDocument/2006/relationships/image" Target="../media/image129.jpeg"/><Relationship Id="rId10" Type="http://schemas.openxmlformats.org/officeDocument/2006/relationships/image" Target="../media/image124.jpeg"/><Relationship Id="rId4" Type="http://schemas.openxmlformats.org/officeDocument/2006/relationships/image" Target="../media/image118.jpeg"/><Relationship Id="rId9" Type="http://schemas.openxmlformats.org/officeDocument/2006/relationships/image" Target="../media/image123.jpeg"/><Relationship Id="rId14" Type="http://schemas.openxmlformats.org/officeDocument/2006/relationships/image" Target="../media/image12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13" Type="http://schemas.openxmlformats.org/officeDocument/2006/relationships/image" Target="../media/image132.jpeg"/><Relationship Id="rId18" Type="http://schemas.openxmlformats.org/officeDocument/2006/relationships/image" Target="../media/image137.jpeg"/><Relationship Id="rId3" Type="http://schemas.openxmlformats.org/officeDocument/2006/relationships/image" Target="../media/image117.jpeg"/><Relationship Id="rId21" Type="http://schemas.openxmlformats.org/officeDocument/2006/relationships/image" Target="../media/image140.jpeg"/><Relationship Id="rId7" Type="http://schemas.openxmlformats.org/officeDocument/2006/relationships/image" Target="../media/image121.jpeg"/><Relationship Id="rId12" Type="http://schemas.openxmlformats.org/officeDocument/2006/relationships/image" Target="../media/image126.jpeg"/><Relationship Id="rId17" Type="http://schemas.openxmlformats.org/officeDocument/2006/relationships/image" Target="../media/image136.jpeg"/><Relationship Id="rId2" Type="http://schemas.openxmlformats.org/officeDocument/2006/relationships/image" Target="../media/image116.jpeg"/><Relationship Id="rId16" Type="http://schemas.openxmlformats.org/officeDocument/2006/relationships/image" Target="../media/image135.jpeg"/><Relationship Id="rId20" Type="http://schemas.openxmlformats.org/officeDocument/2006/relationships/image" Target="../media/image139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0.jpeg"/><Relationship Id="rId11" Type="http://schemas.openxmlformats.org/officeDocument/2006/relationships/image" Target="../media/image125.jpeg"/><Relationship Id="rId5" Type="http://schemas.openxmlformats.org/officeDocument/2006/relationships/image" Target="../media/image119.jpeg"/><Relationship Id="rId15" Type="http://schemas.openxmlformats.org/officeDocument/2006/relationships/image" Target="../media/image134.jpeg"/><Relationship Id="rId10" Type="http://schemas.openxmlformats.org/officeDocument/2006/relationships/image" Target="../media/image124.jpeg"/><Relationship Id="rId19" Type="http://schemas.openxmlformats.org/officeDocument/2006/relationships/image" Target="../media/image138.jpeg"/><Relationship Id="rId4" Type="http://schemas.openxmlformats.org/officeDocument/2006/relationships/image" Target="../media/image118.jpeg"/><Relationship Id="rId9" Type="http://schemas.openxmlformats.org/officeDocument/2006/relationships/image" Target="../media/image123.jpeg"/><Relationship Id="rId14" Type="http://schemas.openxmlformats.org/officeDocument/2006/relationships/image" Target="../media/image133.jpeg"/><Relationship Id="rId22" Type="http://schemas.openxmlformats.org/officeDocument/2006/relationships/image" Target="../media/image14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13" Type="http://schemas.openxmlformats.org/officeDocument/2006/relationships/image" Target="../media/image127.jpeg"/><Relationship Id="rId18" Type="http://schemas.openxmlformats.org/officeDocument/2006/relationships/image" Target="../media/image143.emf"/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12" Type="http://schemas.openxmlformats.org/officeDocument/2006/relationships/image" Target="../media/image126.jpeg"/><Relationship Id="rId17" Type="http://schemas.openxmlformats.org/officeDocument/2006/relationships/image" Target="../media/image131.jpeg"/><Relationship Id="rId2" Type="http://schemas.openxmlformats.org/officeDocument/2006/relationships/image" Target="../media/image116.jpeg"/><Relationship Id="rId16" Type="http://schemas.openxmlformats.org/officeDocument/2006/relationships/image" Target="../media/image130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0.jpeg"/><Relationship Id="rId11" Type="http://schemas.openxmlformats.org/officeDocument/2006/relationships/image" Target="../media/image125.jpeg"/><Relationship Id="rId5" Type="http://schemas.openxmlformats.org/officeDocument/2006/relationships/image" Target="../media/image119.jpeg"/><Relationship Id="rId15" Type="http://schemas.openxmlformats.org/officeDocument/2006/relationships/image" Target="../media/image129.jpeg"/><Relationship Id="rId10" Type="http://schemas.openxmlformats.org/officeDocument/2006/relationships/image" Target="../media/image124.jpeg"/><Relationship Id="rId4" Type="http://schemas.openxmlformats.org/officeDocument/2006/relationships/image" Target="../media/image118.jpeg"/><Relationship Id="rId9" Type="http://schemas.openxmlformats.org/officeDocument/2006/relationships/image" Target="../media/image123.jpeg"/><Relationship Id="rId1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7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7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5.emf"/><Relationship Id="rId5" Type="http://schemas.openxmlformats.org/officeDocument/2006/relationships/image" Target="../media/image154.emf"/><Relationship Id="rId4" Type="http://schemas.openxmlformats.org/officeDocument/2006/relationships/image" Target="../media/image15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57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4.jpeg"/><Relationship Id="rId4" Type="http://schemas.openxmlformats.org/officeDocument/2006/relationships/image" Target="../media/image160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4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Concepte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Artificială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Bogdan Alexe						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Radu</a:t>
            </a: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Ionescu</a:t>
            </a:r>
            <a:endParaRPr lang="en-US" sz="3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3600" dirty="0">
              <a:latin typeface="Times New Roman"/>
              <a:cs typeface="Times New Roman"/>
            </a:endParaRPr>
          </a:p>
          <a:p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Curs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opțional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anii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III/IV,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semestrul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I, 2024-2025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/>
                <a:cs typeface="Times New Roman"/>
                <a:hlinkClick r:id="rId3"/>
              </a:rPr>
              <a:t>bogdan.alexe@fmi.unibuc.ro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88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radu.ionescu@fmi.unibuc.ro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3" name="Picture 5" descr="HK_SYP_Western_Street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2320925"/>
            <a:ext cx="3779838" cy="283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0668" name="Rectangle 12"/>
          <p:cNvSpPr>
            <a:spLocks noChangeArrowheads="1"/>
          </p:cNvSpPr>
          <p:nvPr/>
        </p:nvSpPr>
        <p:spPr bwMode="auto">
          <a:xfrm>
            <a:off x="754063" y="2312988"/>
            <a:ext cx="792162" cy="755650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pic>
        <p:nvPicPr>
          <p:cNvPr id="225285" name="Picture 13" descr="HK_SYP_Western_Street_10"/>
          <p:cNvPicPr>
            <a:picLocks noChangeAspect="1" noChangeArrowheads="1"/>
          </p:cNvPicPr>
          <p:nvPr/>
        </p:nvPicPr>
        <p:blipFill>
          <a:blip r:embed="rId4" cstate="print"/>
          <a:srcRect r="79031" b="74638"/>
          <a:stretch>
            <a:fillRect/>
          </a:stretch>
        </p:blipFill>
        <p:spPr bwMode="auto">
          <a:xfrm>
            <a:off x="5110163" y="3249613"/>
            <a:ext cx="792162" cy="719137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46086" name="Line 15"/>
          <p:cNvSpPr>
            <a:spLocks noChangeShapeType="1"/>
          </p:cNvSpPr>
          <p:nvPr/>
        </p:nvSpPr>
        <p:spPr bwMode="auto">
          <a:xfrm>
            <a:off x="4602163" y="3606800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6087" name="Line 16"/>
          <p:cNvSpPr>
            <a:spLocks noChangeShapeType="1"/>
          </p:cNvSpPr>
          <p:nvPr/>
        </p:nvSpPr>
        <p:spPr bwMode="auto">
          <a:xfrm>
            <a:off x="6010275" y="360838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6089" name="Text Box 18"/>
          <p:cNvSpPr txBox="1">
            <a:spLocks noChangeArrowheads="1"/>
          </p:cNvSpPr>
          <p:nvPr/>
        </p:nvSpPr>
        <p:spPr bwMode="auto">
          <a:xfrm>
            <a:off x="6227763" y="3249613"/>
            <a:ext cx="2557462" cy="7870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clasificator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maşină</a:t>
            </a:r>
            <a:r>
              <a:rPr lang="en-US">
                <a:solidFill>
                  <a:srgbClr val="000000"/>
                </a:solidFill>
                <a:latin typeface="Trebuchet MS" pitchFamily="34" charset="0"/>
              </a:rPr>
              <a:t>/non-</a:t>
            </a: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maşină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710678" name="Rectangle 22"/>
          <p:cNvSpPr>
            <a:spLocks noChangeArrowheads="1"/>
          </p:cNvSpPr>
          <p:nvPr/>
        </p:nvSpPr>
        <p:spPr bwMode="auto">
          <a:xfrm>
            <a:off x="755650" y="2311400"/>
            <a:ext cx="1152525" cy="1081088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6092" name="TextBox 11"/>
          <p:cNvSpPr txBox="1">
            <a:spLocks noChangeArrowheads="1"/>
          </p:cNvSpPr>
          <p:nvPr/>
        </p:nvSpPr>
        <p:spPr bwMode="auto">
          <a:xfrm>
            <a:off x="811213" y="1398094"/>
            <a:ext cx="72294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Dacă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obiectul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într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-o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scenă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aglomerată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glisează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fereastră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căutând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obiectul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. 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53" y="274638"/>
            <a:ext cx="9124403" cy="114300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Ideea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principală</a:t>
            </a:r>
            <a:r>
              <a:rPr lang="en-US" sz="4000">
                <a:latin typeface="Times New Roman"/>
                <a:cs typeface="Times New Roman"/>
              </a:rPr>
              <a:t>: </a:t>
            </a:r>
            <a:r>
              <a:rPr lang="en-US" sz="4000" err="1">
                <a:latin typeface="Times New Roman"/>
                <a:cs typeface="Times New Roman"/>
              </a:rPr>
              <a:t>detectare</a:t>
            </a:r>
            <a:r>
              <a:rPr lang="en-US" sz="4000">
                <a:latin typeface="Times New Roman"/>
                <a:cs typeface="Times New Roman"/>
              </a:rPr>
              <a:t> via </a:t>
            </a:r>
            <a:r>
              <a:rPr lang="en-US" sz="4000" err="1">
                <a:latin typeface="Times New Roman"/>
                <a:cs typeface="Times New Roman"/>
              </a:rPr>
              <a:t>clasificare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457754" y="2997200"/>
            <a:ext cx="2089150" cy="133191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43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C 0.16701 -0.00393 0.33403 -0.00741 0.33264 -0.00347 C 0.33125 0.0007 -0.0099 0.01667 -0.00816 0.02384 C -0.00642 0.03125 0.34306 0.03334 0.34306 0.04051 C 0.34306 0.04746 -0.00938 0.05718 -0.00816 0.06621 C -0.00694 0.07523 0.35312 0.0838 0.35 0.09514 C 0.34687 0.10648 -0.02622 0.12616 -0.02674 0.13449 C -0.02726 0.14306 0.34618 0.14005 0.34653 0.14514 C 0.34687 0.15046 -0.025 0.15903 -0.02448 0.16621 C -0.02396 0.17338 0.34878 0.18171 0.35 0.18912 C 0.35121 0.19653 -0.01701 0.20209 -0.01754 0.21181 C -0.01806 0.22153 0.34549 0.24074 0.34653 0.24815 C 0.34757 0.25556 -0.01094 0.25255 -0.01163 0.25718 C -0.01233 0.26204 0.34184 0.27084 0.34201 0.27685 C 0.34219 0.2831 -0.01233 0.28889 -0.01042 0.29375 C -0.00851 0.29838 0.35451 0.29838 0.35365 0.30579 C 0.35295 0.31343 -0.01458 0.33426 -0.0151 0.33912 C -0.01563 0.34398 0.28924 0.33519 0.35 0.33449 " pathEditMode="relative" rAng="0" ptsTypes="aaaaaaaaaaaaaaaaaA">
                                      <p:cBhvr>
                                        <p:cTn id="6" dur="5000" fill="hold"/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0" y="16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16527 -0.00625 0.33072 -0.0125 0.32552 -0.00764 C 0.32031 -0.00278 -0.03091 0.02245 -0.03143 0.0294 C -0.03195 0.03634 0.32187 0.02708 0.32204 0.03426 C 0.32222 0.04143 -0.029 0.06551 -0.03021 0.07292 C -0.03143 0.08032 0.31753 0.07222 0.3151 0.07917 C 0.31267 0.08611 -0.04827 0.10463 -0.04532 0.11481 C -0.04237 0.125 0.33125 0.13218 0.33246 0.13958 C 0.33368 0.14699 -0.03803 0.15301 -0.03837 0.15972 C -0.03872 0.16643 0.33055 0.16898 0.3302 0.17986 C 0.32986 0.19074 -0.03976 0.21551 -0.0408 0.22477 C -0.04184 0.23403 0.32638 0.22616 0.3243 0.23565 C 0.32222 0.24514 -0.0533 0.27593 -0.05348 0.28218 C -0.05365 0.28843 0.26041 0.27454 0.32326 0.27292 " pathEditMode="relative" ptsTypes="aaaaaaaaaaaaaA">
                                      <p:cBhvr>
                                        <p:cTn id="14" dur="3000" fill="hold"/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68" grpId="0" animBg="1"/>
      <p:bldP spid="710668" grpId="1" animBg="1"/>
      <p:bldP spid="710678" grpId="0" animBg="1"/>
      <p:bldP spid="71067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86" name="Line 10"/>
          <p:cNvSpPr>
            <a:spLocks noChangeShapeType="1"/>
          </p:cNvSpPr>
          <p:nvPr/>
        </p:nvSpPr>
        <p:spPr bwMode="auto">
          <a:xfrm>
            <a:off x="4813300" y="3568700"/>
            <a:ext cx="0" cy="3651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715817" name="Line 41"/>
          <p:cNvSpPr>
            <a:spLocks noChangeShapeType="1"/>
          </p:cNvSpPr>
          <p:nvPr/>
        </p:nvSpPr>
        <p:spPr bwMode="auto">
          <a:xfrm>
            <a:off x="5029200" y="3568700"/>
            <a:ext cx="0" cy="3651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715818" name="Line 42"/>
          <p:cNvSpPr>
            <a:spLocks noChangeShapeType="1"/>
          </p:cNvSpPr>
          <p:nvPr/>
        </p:nvSpPr>
        <p:spPr bwMode="auto">
          <a:xfrm>
            <a:off x="5245100" y="3568700"/>
            <a:ext cx="0" cy="3651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715819" name="Line 43"/>
          <p:cNvSpPr>
            <a:spLocks noChangeShapeType="1"/>
          </p:cNvSpPr>
          <p:nvPr/>
        </p:nvSpPr>
        <p:spPr bwMode="auto">
          <a:xfrm>
            <a:off x="5461000" y="3568700"/>
            <a:ext cx="0" cy="3651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715812" name="Rectangle 36"/>
          <p:cNvSpPr>
            <a:spLocks noChangeArrowheads="1"/>
          </p:cNvSpPr>
          <p:nvPr/>
        </p:nvSpPr>
        <p:spPr bwMode="auto">
          <a:xfrm>
            <a:off x="3841750" y="1630363"/>
            <a:ext cx="5148263" cy="19081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pic>
        <p:nvPicPr>
          <p:cNvPr id="715779" name="Picture 3" descr="HK_SYP_Western_Street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38" y="3925888"/>
            <a:ext cx="212407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03238" y="3925888"/>
            <a:ext cx="396875" cy="395287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pic>
        <p:nvPicPr>
          <p:cNvPr id="715781" name="Picture 5" descr="HK_SYP_Western_Street_10"/>
          <p:cNvPicPr>
            <a:picLocks noChangeAspect="1" noChangeArrowheads="1"/>
          </p:cNvPicPr>
          <p:nvPr/>
        </p:nvPicPr>
        <p:blipFill>
          <a:blip r:embed="rId4" cstate="print"/>
          <a:srcRect r="79031" b="74638"/>
          <a:stretch>
            <a:fillRect/>
          </a:stretch>
        </p:blipFill>
        <p:spPr bwMode="auto">
          <a:xfrm>
            <a:off x="3167063" y="4502150"/>
            <a:ext cx="396875" cy="360363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715782" name="Line 6"/>
          <p:cNvSpPr>
            <a:spLocks noChangeShapeType="1"/>
          </p:cNvSpPr>
          <p:nvPr/>
        </p:nvSpPr>
        <p:spPr bwMode="auto">
          <a:xfrm>
            <a:off x="2663825" y="4714875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6364288" y="4222750"/>
            <a:ext cx="2557462" cy="1223963"/>
            <a:chOff x="4167" y="1797"/>
            <a:chExt cx="1611" cy="771"/>
          </a:xfrm>
        </p:grpSpPr>
        <p:sp>
          <p:nvSpPr>
            <p:cNvPr id="47143" name="AutoShape 8"/>
            <p:cNvSpPr>
              <a:spLocks noChangeArrowheads="1"/>
            </p:cNvSpPr>
            <p:nvPr/>
          </p:nvSpPr>
          <p:spPr bwMode="auto">
            <a:xfrm>
              <a:off x="4309" y="1797"/>
              <a:ext cx="1321" cy="771"/>
            </a:xfrm>
            <a:prstGeom prst="roundRect">
              <a:avLst>
                <a:gd name="adj" fmla="val 16667"/>
              </a:avLst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squar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47144" name="Text Box 9"/>
            <p:cNvSpPr txBox="1">
              <a:spLocks noChangeArrowheads="1"/>
            </p:cNvSpPr>
            <p:nvPr/>
          </p:nvSpPr>
          <p:spPr bwMode="auto">
            <a:xfrm>
              <a:off x="4167" y="1908"/>
              <a:ext cx="1611" cy="49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err="1">
                  <a:solidFill>
                    <a:srgbClr val="000000"/>
                  </a:solidFill>
                  <a:latin typeface="Trebuchet MS" pitchFamily="34" charset="0"/>
                </a:rPr>
                <a:t>clasificator</a:t>
              </a:r>
              <a:endParaRPr lang="en-US">
                <a:solidFill>
                  <a:srgbClr val="000000"/>
                </a:solidFill>
                <a:latin typeface="Trebuchet MS" pitchFamily="34" charset="0"/>
              </a:endParaRPr>
            </a:p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err="1">
                  <a:solidFill>
                    <a:srgbClr val="000000"/>
                  </a:solidFill>
                  <a:latin typeface="Trebuchet MS" pitchFamily="34" charset="0"/>
                </a:rPr>
                <a:t>maşină</a:t>
              </a:r>
              <a:r>
                <a:rPr lang="en-US">
                  <a:solidFill>
                    <a:srgbClr val="000000"/>
                  </a:solidFill>
                  <a:latin typeface="Trebuchet MS" pitchFamily="34" charset="0"/>
                </a:rPr>
                <a:t>/non-</a:t>
              </a:r>
              <a:r>
                <a:rPr lang="en-US" err="1">
                  <a:solidFill>
                    <a:srgbClr val="000000"/>
                  </a:solidFill>
                  <a:latin typeface="Trebuchet MS" pitchFamily="34" charset="0"/>
                </a:rPr>
                <a:t>maşină</a:t>
              </a:r>
              <a:endParaRPr lang="en-US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47117" name="AutoShape 18"/>
          <p:cNvSpPr>
            <a:spLocks noChangeArrowheads="1"/>
          </p:cNvSpPr>
          <p:nvPr/>
        </p:nvSpPr>
        <p:spPr bwMode="auto">
          <a:xfrm>
            <a:off x="4103688" y="3970338"/>
            <a:ext cx="1908175" cy="2197100"/>
          </a:xfrm>
          <a:prstGeom prst="roundRect">
            <a:avLst>
              <a:gd name="adj" fmla="val 16667"/>
            </a:avLst>
          </a:prstGeom>
          <a:noFill/>
          <a:ln w="38100" cap="sq">
            <a:noFill/>
            <a:round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7118" name="Line 11"/>
          <p:cNvSpPr>
            <a:spLocks noChangeShapeType="1"/>
          </p:cNvSpPr>
          <p:nvPr/>
        </p:nvSpPr>
        <p:spPr bwMode="auto">
          <a:xfrm flipV="1">
            <a:off x="4643438" y="4149725"/>
            <a:ext cx="0" cy="828675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19" name="Line 12"/>
          <p:cNvSpPr>
            <a:spLocks noChangeShapeType="1"/>
          </p:cNvSpPr>
          <p:nvPr/>
        </p:nvSpPr>
        <p:spPr bwMode="auto">
          <a:xfrm flipV="1">
            <a:off x="4643438" y="4367213"/>
            <a:ext cx="647700" cy="611187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20" name="Line 13"/>
          <p:cNvSpPr>
            <a:spLocks noChangeShapeType="1"/>
          </p:cNvSpPr>
          <p:nvPr/>
        </p:nvSpPr>
        <p:spPr bwMode="auto">
          <a:xfrm flipV="1">
            <a:off x="4643438" y="4978400"/>
            <a:ext cx="936625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21" name="Line 14"/>
          <p:cNvSpPr>
            <a:spLocks noChangeShapeType="1"/>
          </p:cNvSpPr>
          <p:nvPr/>
        </p:nvSpPr>
        <p:spPr bwMode="auto">
          <a:xfrm>
            <a:off x="4643438" y="4978400"/>
            <a:ext cx="900112" cy="360363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22" name="Oval 15"/>
          <p:cNvSpPr>
            <a:spLocks noChangeArrowheads="1"/>
          </p:cNvSpPr>
          <p:nvPr/>
        </p:nvSpPr>
        <p:spPr bwMode="auto">
          <a:xfrm>
            <a:off x="4859338" y="4475163"/>
            <a:ext cx="144462" cy="14446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7123" name="Text Box 16"/>
          <p:cNvSpPr txBox="1">
            <a:spLocks noChangeArrowheads="1"/>
          </p:cNvSpPr>
          <p:nvPr/>
        </p:nvSpPr>
        <p:spPr bwMode="auto">
          <a:xfrm>
            <a:off x="4248150" y="5332413"/>
            <a:ext cx="2116138" cy="77162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2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Extragere</a:t>
            </a:r>
            <a:r>
              <a:rPr lang="en-US" sz="2200">
                <a:solidFill>
                  <a:srgbClr val="000000"/>
                </a:solidFill>
                <a:latin typeface="Trebuchet MS" pitchFamily="34" charset="0"/>
                <a:cs typeface="+mn-cs"/>
              </a:rPr>
              <a:t> de </a:t>
            </a:r>
            <a:r>
              <a:rPr lang="en-US" sz="22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caracteristici</a:t>
            </a:r>
            <a:endParaRPr lang="en-US" sz="2200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3913188" y="1774825"/>
            <a:ext cx="2449512" cy="1322388"/>
            <a:chOff x="4082" y="1344"/>
            <a:chExt cx="1543" cy="833"/>
          </a:xfrm>
        </p:grpSpPr>
        <p:pic>
          <p:nvPicPr>
            <p:cNvPr id="226338" name="Picture 22" descr="16_hot_ro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21" y="1774"/>
              <a:ext cx="537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39" name="Picture 23" descr="Skyline_250GT_unmarked_car_rear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26" y="1349"/>
              <a:ext cx="54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40" name="Picture 24" descr="Rear_of_car_1-fu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93" y="1349"/>
              <a:ext cx="43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41" name="Picture 25" descr="Picture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82" y="1344"/>
              <a:ext cx="51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42" name="Picture 26" descr="demo%20car%20rea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195" y="1774"/>
              <a:ext cx="70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5803" name="Line 27"/>
          <p:cNvSpPr>
            <a:spLocks noChangeShapeType="1"/>
          </p:cNvSpPr>
          <p:nvPr/>
        </p:nvSpPr>
        <p:spPr bwMode="auto">
          <a:xfrm>
            <a:off x="3635375" y="4727575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26" name="Line 35"/>
          <p:cNvSpPr>
            <a:spLocks noChangeShapeType="1"/>
          </p:cNvSpPr>
          <p:nvPr/>
        </p:nvSpPr>
        <p:spPr bwMode="auto">
          <a:xfrm>
            <a:off x="6084888" y="4691063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6253163" y="1666875"/>
            <a:ext cx="2573337" cy="1511300"/>
            <a:chOff x="3855" y="777"/>
            <a:chExt cx="1621" cy="952"/>
          </a:xfrm>
        </p:grpSpPr>
        <p:grpSp>
          <p:nvGrpSpPr>
            <p:cNvPr id="5" name="Group 33"/>
            <p:cNvGrpSpPr>
              <a:grpSpLocks/>
            </p:cNvGrpSpPr>
            <p:nvPr/>
          </p:nvGrpSpPr>
          <p:grpSpPr bwMode="auto">
            <a:xfrm>
              <a:off x="4195" y="867"/>
              <a:ext cx="1281" cy="817"/>
              <a:chOff x="4241" y="408"/>
              <a:chExt cx="1281" cy="817"/>
            </a:xfrm>
          </p:grpSpPr>
          <p:pic>
            <p:nvPicPr>
              <p:cNvPr id="226334" name="Picture 29" descr="thi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932" y="408"/>
                <a:ext cx="590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6335" name="Picture 30" descr="things46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785" y="822"/>
                <a:ext cx="618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6336" name="Picture 31" descr="12805w_isaac_abram_all_things_are_one_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359" y="822"/>
                <a:ext cx="409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6337" name="Picture 32" descr="yanks600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20236"/>
              <a:stretch>
                <a:fillRect/>
              </a:stretch>
            </p:blipFill>
            <p:spPr bwMode="auto">
              <a:xfrm>
                <a:off x="4241" y="408"/>
                <a:ext cx="674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133" name="Line 39"/>
            <p:cNvSpPr>
              <a:spLocks noChangeShapeType="1"/>
            </p:cNvSpPr>
            <p:nvPr/>
          </p:nvSpPr>
          <p:spPr bwMode="auto">
            <a:xfrm flipV="1">
              <a:off x="3855" y="777"/>
              <a:ext cx="318" cy="9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</p:grpSp>
      <p:sp>
        <p:nvSpPr>
          <p:cNvPr id="715816" name="Text Box 40"/>
          <p:cNvSpPr txBox="1">
            <a:spLocks noChangeArrowheads="1"/>
          </p:cNvSpPr>
          <p:nvPr/>
        </p:nvSpPr>
        <p:spPr bwMode="auto">
          <a:xfrm>
            <a:off x="5029200" y="3141663"/>
            <a:ext cx="2726170" cy="40229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Exemple</a:t>
            </a:r>
            <a:r>
              <a:rPr lang="en-US" sz="2000">
                <a:solidFill>
                  <a:srgbClr val="000000"/>
                </a:solidFill>
                <a:latin typeface="Trebuchet MS" pitchFamily="34" charset="0"/>
                <a:cs typeface="+mn-cs"/>
              </a:rPr>
              <a:t> de </a:t>
            </a:r>
            <a:r>
              <a:rPr lang="en-US" sz="20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învățare</a:t>
            </a:r>
            <a:endParaRPr lang="en-US" sz="2000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7130" name="TextBox 38"/>
          <p:cNvSpPr txBox="1">
            <a:spLocks noChangeArrowheads="1"/>
          </p:cNvSpPr>
          <p:nvPr/>
        </p:nvSpPr>
        <p:spPr bwMode="auto">
          <a:xfrm>
            <a:off x="241301" y="2187575"/>
            <a:ext cx="36718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FontTx/>
              <a:buAutoNum type="arabicPeriod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Obținem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exemple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învățare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pozitive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+ negative)</a:t>
            </a:r>
          </a:p>
          <a:p>
            <a:pPr marL="457200" indent="-457200" eaLnBrk="0" hangingPunct="0">
              <a:buFontTx/>
              <a:buAutoNum type="arabicPeriod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Definim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caracteristici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57200" indent="-457200" eaLnBrk="0" hangingPunct="0">
              <a:buFontTx/>
              <a:buAutoNum type="arabicPeriod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Definim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clasificator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7131" name="TextBox 39"/>
          <p:cNvSpPr txBox="1">
            <a:spLocks noChangeArrowheads="1"/>
          </p:cNvSpPr>
          <p:nvPr/>
        </p:nvSpPr>
        <p:spPr bwMode="auto">
          <a:xfrm>
            <a:off x="604837" y="1666875"/>
            <a:ext cx="303053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100" err="1">
                <a:solidFill>
                  <a:srgbClr val="000000"/>
                </a:solidFill>
                <a:latin typeface="Times New Roman"/>
                <a:cs typeface="Times New Roman"/>
              </a:rPr>
              <a:t>Paşi</a:t>
            </a:r>
            <a:r>
              <a:rPr lang="en-US" sz="210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53" y="274638"/>
            <a:ext cx="9124403" cy="114300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Ideea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principală</a:t>
            </a:r>
            <a:r>
              <a:rPr lang="en-US" sz="4000">
                <a:latin typeface="Times New Roman"/>
                <a:cs typeface="Times New Roman"/>
              </a:rPr>
              <a:t>: </a:t>
            </a:r>
            <a:r>
              <a:rPr lang="en-US" sz="4000" err="1">
                <a:latin typeface="Times New Roman"/>
                <a:cs typeface="Times New Roman"/>
              </a:rPr>
              <a:t>detectare</a:t>
            </a:r>
            <a:r>
              <a:rPr lang="en-US" sz="4000">
                <a:latin typeface="Times New Roman"/>
                <a:cs typeface="Times New Roman"/>
              </a:rPr>
              <a:t> via </a:t>
            </a:r>
            <a:r>
              <a:rPr lang="en-US" sz="4000" err="1">
                <a:latin typeface="Times New Roman"/>
                <a:cs typeface="Times New Roman"/>
              </a:rPr>
              <a:t>clasificare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671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157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1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157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1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1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1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158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1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158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1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157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1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158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1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7158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71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7158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71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7157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71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71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71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7158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71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7158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71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812" grpId="0" animBg="1"/>
      <p:bldP spid="715780" grpId="0" animBg="1"/>
      <p:bldP spid="7158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391806"/>
            <a:ext cx="8131175" cy="50546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Considerăm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toate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ferestrele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dintr</a:t>
            </a:r>
            <a:r>
              <a:rPr lang="en-US">
                <a:latin typeface="Times New Roman"/>
                <a:cs typeface="Times New Roman"/>
              </a:rPr>
              <a:t>-o imagine</a:t>
            </a:r>
          </a:p>
          <a:p>
            <a:pPr lvl="1"/>
            <a:r>
              <a:rPr lang="en-US" err="1">
                <a:latin typeface="Times New Roman"/>
                <a:cs typeface="Times New Roman"/>
              </a:rPr>
              <a:t>consideră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poziționate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fiecare</a:t>
            </a:r>
            <a:r>
              <a:rPr lang="en-US">
                <a:latin typeface="Times New Roman"/>
                <a:cs typeface="Times New Roman"/>
              </a:rPr>
              <a:t> pixel, de </a:t>
            </a:r>
            <a:r>
              <a:rPr lang="en-US" err="1">
                <a:latin typeface="Times New Roman"/>
                <a:cs typeface="Times New Roman"/>
              </a:rPr>
              <a:t>mărimi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diferite</a:t>
            </a:r>
            <a:r>
              <a:rPr lang="en-US">
                <a:latin typeface="Times New Roman"/>
                <a:cs typeface="Times New Roman"/>
              </a:rPr>
              <a:t> (+ </a:t>
            </a:r>
            <a:r>
              <a:rPr lang="en-US" err="1">
                <a:latin typeface="Times New Roman"/>
                <a:cs typeface="Times New Roman"/>
              </a:rPr>
              <a:t>orientări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diferite</a:t>
            </a:r>
            <a:r>
              <a:rPr lang="en-US">
                <a:latin typeface="Times New Roman"/>
                <a:cs typeface="Times New Roman"/>
              </a:rPr>
              <a:t>)</a:t>
            </a:r>
          </a:p>
          <a:p>
            <a:pPr lvl="1"/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cs typeface="Times New Roman"/>
              </a:rPr>
              <a:t>Pentru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fiecare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fereastră</a:t>
            </a:r>
            <a:r>
              <a:rPr lang="en-US">
                <a:latin typeface="Times New Roman"/>
                <a:cs typeface="Times New Roman"/>
              </a:rPr>
              <a:t> decide: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“</a:t>
            </a:r>
            <a:r>
              <a:rPr lang="en-US" err="1">
                <a:latin typeface="Times New Roman"/>
                <a:cs typeface="Times New Roman"/>
              </a:rPr>
              <a:t>Conține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sau</a:t>
            </a:r>
            <a:r>
              <a:rPr lang="en-US">
                <a:latin typeface="Times New Roman"/>
                <a:cs typeface="Times New Roman"/>
              </a:rPr>
              <a:t> nu </a:t>
            </a:r>
            <a:r>
              <a:rPr lang="en-US" err="1">
                <a:latin typeface="Times New Roman"/>
                <a:cs typeface="Times New Roman"/>
              </a:rPr>
              <a:t>această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fereastră</a:t>
            </a:r>
            <a:r>
              <a:rPr lang="en-US">
                <a:latin typeface="Times New Roman"/>
                <a:cs typeface="Times New Roman"/>
              </a:rPr>
              <a:t> o </a:t>
            </a:r>
            <a:r>
              <a:rPr lang="en-US" err="1">
                <a:latin typeface="Times New Roman"/>
                <a:cs typeface="Times New Roman"/>
              </a:rPr>
              <a:t>instanță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clasei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obiecte</a:t>
            </a:r>
            <a:r>
              <a:rPr lang="en-US">
                <a:latin typeface="Times New Roman"/>
                <a:cs typeface="Times New Roman"/>
              </a:rPr>
              <a:t> X?”</a:t>
            </a:r>
          </a:p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53" y="274638"/>
            <a:ext cx="9124403" cy="114300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Ideea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principală</a:t>
            </a:r>
            <a:r>
              <a:rPr lang="en-US" sz="4000">
                <a:latin typeface="Times New Roman"/>
                <a:cs typeface="Times New Roman"/>
              </a:rPr>
              <a:t>: </a:t>
            </a:r>
            <a:r>
              <a:rPr lang="en-US" sz="4000" err="1">
                <a:latin typeface="Times New Roman"/>
                <a:cs typeface="Times New Roman"/>
              </a:rPr>
              <a:t>detectare</a:t>
            </a:r>
            <a:r>
              <a:rPr lang="en-US" sz="4000">
                <a:latin typeface="Times New Roman"/>
                <a:cs typeface="Times New Roman"/>
              </a:rPr>
              <a:t> via </a:t>
            </a:r>
            <a:r>
              <a:rPr lang="en-US" sz="4000" err="1">
                <a:latin typeface="Times New Roman"/>
                <a:cs typeface="Times New Roman"/>
              </a:rPr>
              <a:t>clasificare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/>
                <a:cs typeface="Times New Roman"/>
              </a:rPr>
              <a:t>Slide </a:t>
            </a:r>
            <a:r>
              <a:rPr lang="en-US" sz="1200" err="1">
                <a:latin typeface="Times New Roman"/>
                <a:cs typeface="Times New Roman"/>
              </a:rPr>
              <a:t>adaptat</a:t>
            </a:r>
            <a:r>
              <a:rPr lang="en-US" sz="1200">
                <a:latin typeface="Times New Roman"/>
                <a:cs typeface="Times New Roman"/>
              </a:rPr>
              <a:t> </a:t>
            </a:r>
            <a:r>
              <a:rPr lang="en-US" sz="1200" err="1">
                <a:latin typeface="Times New Roman"/>
                <a:cs typeface="Times New Roman"/>
              </a:rPr>
              <a:t>după</a:t>
            </a:r>
            <a:r>
              <a:rPr lang="en-US" sz="1200">
                <a:latin typeface="Times New Roman"/>
                <a:cs typeface="Times New Roman"/>
              </a:rPr>
              <a:t> K. </a:t>
            </a:r>
            <a:r>
              <a:rPr lang="en-US" sz="1200" err="1">
                <a:latin typeface="Times New Roman"/>
                <a:cs typeface="Times New Roman"/>
              </a:rPr>
              <a:t>Grauman</a:t>
            </a:r>
            <a:endParaRPr lang="en-US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5639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-295911" y="415542"/>
            <a:ext cx="6251842" cy="87085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Extragere</a:t>
            </a:r>
            <a:r>
              <a:rPr lang="en-US" sz="4000">
                <a:latin typeface="Times New Roman"/>
                <a:cs typeface="Times New Roman"/>
              </a:rPr>
              <a:t> de </a:t>
            </a:r>
            <a:r>
              <a:rPr lang="en-US" sz="4000" err="1">
                <a:latin typeface="Times New Roman"/>
                <a:cs typeface="Times New Roman"/>
              </a:rPr>
              <a:t>caracteristici</a:t>
            </a:r>
            <a:r>
              <a:rPr lang="en-US" sz="4000">
                <a:latin typeface="Times New Roman"/>
                <a:cs typeface="Times New Roman"/>
              </a:rPr>
              <a:t>:</a:t>
            </a:r>
            <a:br>
              <a:rPr lang="en-US" sz="4000">
                <a:latin typeface="Times New Roman"/>
                <a:cs typeface="Times New Roman"/>
              </a:rPr>
            </a:br>
            <a:r>
              <a:rPr lang="en-US" sz="4000" err="1">
                <a:latin typeface="Times New Roman"/>
                <a:cs typeface="Times New Roman"/>
              </a:rPr>
              <a:t>înfățişarea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globală</a:t>
            </a:r>
            <a:r>
              <a:rPr lang="en-US" sz="4000">
                <a:latin typeface="Times New Roman"/>
                <a:cs typeface="Times New Roman"/>
              </a:rPr>
              <a:t> a </a:t>
            </a:r>
            <a:r>
              <a:rPr lang="en-US" sz="4000" err="1">
                <a:latin typeface="Times New Roman"/>
                <a:cs typeface="Times New Roman"/>
              </a:rPr>
              <a:t>unei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ferestre</a:t>
            </a:r>
            <a:endParaRPr lang="en-US" sz="4000">
              <a:latin typeface="Times New Roman"/>
              <a:cs typeface="Times New Roman"/>
            </a:endParaRP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auto">
          <a:xfrm>
            <a:off x="5724525" y="354141"/>
            <a:ext cx="3168650" cy="1263488"/>
            <a:chOff x="317" y="2158"/>
            <a:chExt cx="3470" cy="1384"/>
          </a:xfrm>
        </p:grpSpPr>
        <p:pic>
          <p:nvPicPr>
            <p:cNvPr id="229468" name="Picture 11" descr="HK_SYP_Western_Street_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7" y="2200"/>
              <a:ext cx="1338" cy="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269" name="Rectangle 12"/>
            <p:cNvSpPr>
              <a:spLocks noChangeAspect="1" noChangeArrowheads="1"/>
            </p:cNvSpPr>
            <p:nvPr/>
          </p:nvSpPr>
          <p:spPr bwMode="auto">
            <a:xfrm>
              <a:off x="317" y="2200"/>
              <a:ext cx="250" cy="249"/>
            </a:xfrm>
            <a:prstGeom prst="rect">
              <a:avLst/>
            </a:prstGeom>
            <a:noFill/>
            <a:ln w="381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pic>
          <p:nvPicPr>
            <p:cNvPr id="229470" name="Picture 13" descr="HK_SYP_Western_Street_10"/>
            <p:cNvPicPr>
              <a:picLocks noChangeAspect="1" noChangeArrowheads="1"/>
            </p:cNvPicPr>
            <p:nvPr/>
          </p:nvPicPr>
          <p:blipFill>
            <a:blip r:embed="rId4" cstate="print"/>
            <a:srcRect r="79031" b="74638"/>
            <a:stretch>
              <a:fillRect/>
            </a:stretch>
          </p:blipFill>
          <p:spPr bwMode="auto">
            <a:xfrm>
              <a:off x="1995" y="2563"/>
              <a:ext cx="250" cy="227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50271" name="Line 14"/>
            <p:cNvSpPr>
              <a:spLocks noChangeAspect="1" noChangeShapeType="1"/>
            </p:cNvSpPr>
            <p:nvPr/>
          </p:nvSpPr>
          <p:spPr bwMode="auto">
            <a:xfrm>
              <a:off x="1678" y="2697"/>
              <a:ext cx="271" cy="0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triangle" w="lg" len="med"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50272" name="AutoShape 15"/>
            <p:cNvSpPr>
              <a:spLocks noChangeAspect="1" noChangeArrowheads="1"/>
            </p:cNvSpPr>
            <p:nvPr/>
          </p:nvSpPr>
          <p:spPr bwMode="auto">
            <a:xfrm>
              <a:off x="2586" y="2158"/>
              <a:ext cx="1201" cy="1384"/>
            </a:xfrm>
            <a:prstGeom prst="roundRect">
              <a:avLst>
                <a:gd name="adj" fmla="val 16667"/>
              </a:avLst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50273" name="Line 16"/>
            <p:cNvSpPr>
              <a:spLocks noChangeAspect="1" noChangeShapeType="1"/>
            </p:cNvSpPr>
            <p:nvPr/>
          </p:nvSpPr>
          <p:spPr bwMode="auto">
            <a:xfrm flipV="1">
              <a:off x="2925" y="2341"/>
              <a:ext cx="0" cy="52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50274" name="Line 17"/>
            <p:cNvSpPr>
              <a:spLocks noChangeAspect="1" noChangeShapeType="1"/>
            </p:cNvSpPr>
            <p:nvPr/>
          </p:nvSpPr>
          <p:spPr bwMode="auto">
            <a:xfrm flipV="1">
              <a:off x="2925" y="2478"/>
              <a:ext cx="409" cy="384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50275" name="Line 18"/>
            <p:cNvSpPr>
              <a:spLocks noChangeAspect="1" noChangeShapeType="1"/>
            </p:cNvSpPr>
            <p:nvPr/>
          </p:nvSpPr>
          <p:spPr bwMode="auto">
            <a:xfrm flipV="1">
              <a:off x="2925" y="2863"/>
              <a:ext cx="591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50276" name="Line 19"/>
            <p:cNvSpPr>
              <a:spLocks noChangeAspect="1" noChangeShapeType="1"/>
            </p:cNvSpPr>
            <p:nvPr/>
          </p:nvSpPr>
          <p:spPr bwMode="auto">
            <a:xfrm>
              <a:off x="2925" y="2863"/>
              <a:ext cx="567" cy="22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50277" name="Oval 20"/>
            <p:cNvSpPr>
              <a:spLocks noChangeAspect="1" noChangeArrowheads="1"/>
            </p:cNvSpPr>
            <p:nvPr/>
          </p:nvSpPr>
          <p:spPr bwMode="auto">
            <a:xfrm>
              <a:off x="3060" y="2546"/>
              <a:ext cx="92" cy="9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50278" name="Text Box 21"/>
            <p:cNvSpPr txBox="1">
              <a:spLocks noChangeAspect="1" noChangeArrowheads="1"/>
            </p:cNvSpPr>
            <p:nvPr/>
          </p:nvSpPr>
          <p:spPr bwMode="auto">
            <a:xfrm>
              <a:off x="2676" y="3031"/>
              <a:ext cx="1066" cy="44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000" err="1">
                  <a:solidFill>
                    <a:srgbClr val="000000"/>
                  </a:solidFill>
                  <a:latin typeface="Trebuchet MS" pitchFamily="34" charset="0"/>
                  <a:cs typeface="+mn-cs"/>
                </a:rPr>
                <a:t>Extragere</a:t>
              </a:r>
              <a:r>
                <a:rPr lang="en-US" sz="1000">
                  <a:solidFill>
                    <a:srgbClr val="000000"/>
                  </a:solidFill>
                  <a:latin typeface="Trebuchet MS" pitchFamily="34" charset="0"/>
                  <a:cs typeface="+mn-cs"/>
                </a:rPr>
                <a:t> de </a:t>
              </a:r>
              <a:r>
                <a:rPr lang="en-US" sz="1000" err="1">
                  <a:solidFill>
                    <a:srgbClr val="000000"/>
                  </a:solidFill>
                  <a:latin typeface="Trebuchet MS" pitchFamily="34" charset="0"/>
                  <a:cs typeface="+mn-cs"/>
                </a:rPr>
                <a:t>caracteristici</a:t>
              </a:r>
              <a:endParaRPr lang="en-US" sz="1000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50279" name="Line 22"/>
            <p:cNvSpPr>
              <a:spLocks noChangeAspect="1" noChangeShapeType="1"/>
            </p:cNvSpPr>
            <p:nvPr/>
          </p:nvSpPr>
          <p:spPr bwMode="auto">
            <a:xfrm>
              <a:off x="2290" y="2704"/>
              <a:ext cx="271" cy="0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triangle" w="lg" len="med"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</p:grpSp>
      <p:sp>
        <p:nvSpPr>
          <p:cNvPr id="722052" name="Rectangle 3"/>
          <p:cNvSpPr>
            <a:spLocks noChangeArrowheads="1"/>
          </p:cNvSpPr>
          <p:nvPr/>
        </p:nvSpPr>
        <p:spPr bwMode="auto">
          <a:xfrm>
            <a:off x="838199" y="4125913"/>
            <a:ext cx="817479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0099"/>
              </a:buClr>
              <a:buSzPct val="115000"/>
              <a:defRPr/>
            </a:pPr>
            <a:r>
              <a:rPr kumimoji="1" lang="en-US" sz="25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Descriptori</a:t>
            </a:r>
            <a:r>
              <a:rPr kumimoji="1" lang="en-US" sz="2500">
                <a:solidFill>
                  <a:srgbClr val="000000"/>
                </a:solidFill>
                <a:latin typeface="Trebuchet MS" pitchFamily="34" charset="0"/>
                <a:cs typeface="+mn-cs"/>
              </a:rPr>
              <a:t> </a:t>
            </a:r>
            <a:r>
              <a:rPr kumimoji="1" lang="en-US" sz="25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ai</a:t>
            </a:r>
            <a:r>
              <a:rPr kumimoji="1" lang="en-US" sz="2500">
                <a:solidFill>
                  <a:srgbClr val="000000"/>
                </a:solidFill>
                <a:latin typeface="Trebuchet MS" pitchFamily="34" charset="0"/>
                <a:cs typeface="+mn-cs"/>
              </a:rPr>
              <a:t> </a:t>
            </a:r>
            <a:r>
              <a:rPr kumimoji="1" lang="en-US" sz="25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conținutului</a:t>
            </a:r>
            <a:r>
              <a:rPr kumimoji="1" lang="en-US" sz="2500">
                <a:solidFill>
                  <a:srgbClr val="000000"/>
                </a:solidFill>
                <a:latin typeface="Trebuchet MS" pitchFamily="34" charset="0"/>
                <a:cs typeface="+mn-cs"/>
              </a:rPr>
              <a:t> </a:t>
            </a:r>
            <a:r>
              <a:rPr kumimoji="1" lang="en-US" sz="25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vizual</a:t>
            </a:r>
            <a:r>
              <a:rPr kumimoji="1" lang="en-US" sz="2500">
                <a:solidFill>
                  <a:srgbClr val="000000"/>
                </a:solidFill>
                <a:latin typeface="Trebuchet MS" pitchFamily="34" charset="0"/>
                <a:cs typeface="+mn-cs"/>
              </a:rPr>
              <a:t> al </a:t>
            </a:r>
            <a:r>
              <a:rPr kumimoji="1" lang="en-US" sz="25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imaginii</a:t>
            </a:r>
            <a:r>
              <a:rPr kumimoji="1" lang="en-US" sz="2500">
                <a:solidFill>
                  <a:srgbClr val="000000"/>
                </a:solidFill>
                <a:latin typeface="Trebuchet MS" pitchFamily="34" charset="0"/>
                <a:cs typeface="+mn-cs"/>
              </a:rPr>
              <a:t>/</a:t>
            </a:r>
            <a:r>
              <a:rPr kumimoji="1" lang="en-US" sz="25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ferestrei</a:t>
            </a:r>
            <a:endParaRPr kumimoji="1" lang="en-US" sz="2500">
              <a:solidFill>
                <a:srgbClr val="000000"/>
              </a:solidFill>
              <a:latin typeface="Trebuchet MS" pitchFamily="34" charset="0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99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sz="2100" err="1">
                <a:solidFill>
                  <a:srgbClr val="000000"/>
                </a:solidFill>
                <a:latin typeface="Trebuchet MS" pitchFamily="34" charset="0"/>
              </a:rPr>
              <a:t>h</a:t>
            </a:r>
            <a:r>
              <a:rPr kumimoji="1" lang="en-US" sz="21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istograme</a:t>
            </a:r>
            <a:r>
              <a:rPr kumimoji="1" lang="en-US" sz="2100">
                <a:solidFill>
                  <a:srgbClr val="000000"/>
                </a:solidFill>
                <a:latin typeface="Trebuchet MS" pitchFamily="34" charset="0"/>
                <a:cs typeface="+mn-cs"/>
              </a:rPr>
              <a:t> de </a:t>
            </a:r>
            <a:r>
              <a:rPr kumimoji="1" lang="en-US" sz="21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intensități</a:t>
            </a:r>
            <a:r>
              <a:rPr kumimoji="1" lang="en-US" sz="2100">
                <a:solidFill>
                  <a:srgbClr val="000000"/>
                </a:solidFill>
                <a:latin typeface="Trebuchet MS" pitchFamily="34" charset="0"/>
                <a:cs typeface="+mn-cs"/>
              </a:rPr>
              <a:t> </a:t>
            </a:r>
            <a:r>
              <a:rPr kumimoji="1" lang="en-US" sz="21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tonuri</a:t>
            </a:r>
            <a:r>
              <a:rPr kumimoji="1" lang="en-US" sz="2100">
                <a:solidFill>
                  <a:srgbClr val="000000"/>
                </a:solidFill>
                <a:latin typeface="Trebuchet MS" pitchFamily="34" charset="0"/>
                <a:cs typeface="+mn-cs"/>
              </a:rPr>
              <a:t> de </a:t>
            </a:r>
            <a:r>
              <a:rPr kumimoji="1" lang="en-US" sz="21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gri</a:t>
            </a:r>
            <a:r>
              <a:rPr kumimoji="1" lang="en-US" sz="2100">
                <a:solidFill>
                  <a:srgbClr val="000000"/>
                </a:solidFill>
                <a:latin typeface="Trebuchet MS" pitchFamily="34" charset="0"/>
                <a:cs typeface="+mn-cs"/>
              </a:rPr>
              <a:t>/ </a:t>
            </a:r>
            <a:r>
              <a:rPr kumimoji="1" lang="en-US" sz="21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culori</a:t>
            </a:r>
            <a:endParaRPr kumimoji="1" lang="en-US" sz="2100">
              <a:solidFill>
                <a:srgbClr val="000000"/>
              </a:solidFill>
              <a:latin typeface="Trebuchet MS" pitchFamily="34" charset="0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99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sz="21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vectori</a:t>
            </a:r>
            <a:r>
              <a:rPr kumimoji="1" lang="en-US" sz="2100">
                <a:solidFill>
                  <a:srgbClr val="000000"/>
                </a:solidFill>
                <a:latin typeface="Trebuchet MS" pitchFamily="34" charset="0"/>
                <a:cs typeface="+mn-cs"/>
              </a:rPr>
              <a:t> cu </a:t>
            </a:r>
            <a:r>
              <a:rPr kumimoji="1" lang="en-US" sz="21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intensități</a:t>
            </a:r>
            <a:r>
              <a:rPr kumimoji="1" lang="en-US" sz="2100">
                <a:solidFill>
                  <a:srgbClr val="000000"/>
                </a:solidFill>
                <a:latin typeface="Trebuchet MS" pitchFamily="34" charset="0"/>
                <a:cs typeface="+mn-cs"/>
              </a:rPr>
              <a:t> ale </a:t>
            </a:r>
            <a:r>
              <a:rPr kumimoji="1" lang="en-US" sz="2100" err="1">
                <a:solidFill>
                  <a:srgbClr val="000000"/>
                </a:solidFill>
                <a:latin typeface="Trebuchet MS" pitchFamily="34" charset="0"/>
              </a:rPr>
              <a:t>pixelilor</a:t>
            </a:r>
            <a:endParaRPr kumimoji="1" lang="en-US" sz="2100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609600" y="3190875"/>
            <a:ext cx="8229600" cy="857250"/>
            <a:chOff x="384" y="3780"/>
            <a:chExt cx="5184" cy="540"/>
          </a:xfrm>
        </p:grpSpPr>
        <p:pic>
          <p:nvPicPr>
            <p:cNvPr id="229462" name="Picture 5" descr="koalahead_grayhis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4" y="3792"/>
              <a:ext cx="704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63" name="Picture 6" descr="koalahead2_grayhist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96" y="3780"/>
              <a:ext cx="7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64" name="Picture 7" descr="koalahead3_grayhis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304" y="3792"/>
              <a:ext cx="672" cy="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65" name="Picture 8" descr="pandahead1_grayhis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68" y="3780"/>
              <a:ext cx="7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66" name="Picture 9" descr="pandahead2_grayhist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32" y="3780"/>
              <a:ext cx="7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67" name="Picture 10" descr="pandahead3_grayhist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848" y="3780"/>
              <a:ext cx="7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85775" y="1990725"/>
            <a:ext cx="8353425" cy="1169988"/>
            <a:chOff x="258" y="3024"/>
            <a:chExt cx="5262" cy="737"/>
          </a:xfrm>
        </p:grpSpPr>
        <p:pic>
          <p:nvPicPr>
            <p:cNvPr id="229456" name="Picture 12" descr="pandahead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80" y="3024"/>
              <a:ext cx="803" cy="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57" name="Picture 13" descr="pandahead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925" y="3024"/>
              <a:ext cx="787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58" name="Picture 14" descr="pandahead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760" y="3024"/>
              <a:ext cx="760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59" name="Picture 15" descr="gray_koalahead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58" y="3035"/>
              <a:ext cx="846" cy="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60" name="Picture 16" descr="gray_koalahead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152" y="3024"/>
              <a:ext cx="948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9461" name="Picture 17" descr="gray_koalahead3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160" y="3029"/>
              <a:ext cx="864" cy="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33400" y="1990725"/>
            <a:ext cx="1295400" cy="1114425"/>
            <a:chOff x="288" y="3042"/>
            <a:chExt cx="816" cy="702"/>
          </a:xfrm>
        </p:grpSpPr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288" y="3042"/>
              <a:ext cx="720" cy="702"/>
              <a:chOff x="288" y="2880"/>
              <a:chExt cx="720" cy="702"/>
            </a:xfrm>
          </p:grpSpPr>
          <p:grpSp>
            <p:nvGrpSpPr>
              <p:cNvPr id="7" name="Group 20"/>
              <p:cNvGrpSpPr>
                <a:grpSpLocks/>
              </p:cNvGrpSpPr>
              <p:nvPr/>
            </p:nvGrpSpPr>
            <p:grpSpPr bwMode="auto">
              <a:xfrm>
                <a:off x="288" y="2880"/>
                <a:ext cx="48" cy="702"/>
                <a:chOff x="288" y="2256"/>
                <a:chExt cx="48" cy="702"/>
              </a:xfrm>
            </p:grpSpPr>
            <p:sp>
              <p:nvSpPr>
                <p:cNvPr id="50241" name="Rectangle 2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42" name="Line 2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43" name="Line 2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44" name="Line 2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45" name="Line 2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46" name="Line 2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47" name="Line 2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48" name="Line 2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49" name="Line 2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50" name="Line 3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51" name="Line 3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52" name="Line 3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53" name="Line 3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54" name="Line 3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55" name="Line 3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8" name="Group 36"/>
              <p:cNvGrpSpPr>
                <a:grpSpLocks/>
              </p:cNvGrpSpPr>
              <p:nvPr/>
            </p:nvGrpSpPr>
            <p:grpSpPr bwMode="auto">
              <a:xfrm>
                <a:off x="336" y="2880"/>
                <a:ext cx="48" cy="702"/>
                <a:chOff x="288" y="2256"/>
                <a:chExt cx="48" cy="702"/>
              </a:xfrm>
            </p:grpSpPr>
            <p:sp>
              <p:nvSpPr>
                <p:cNvPr id="50226" name="Rectangle 3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27" name="Line 3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28" name="Line 3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29" name="Line 4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0" name="Line 4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1" name="Line 4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2" name="Line 4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3" name="Line 4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4" name="Line 4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5" name="Line 4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6" name="Line 4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7" name="Line 4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8" name="Line 4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39" name="Line 5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40" name="Line 5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9" name="Group 52"/>
              <p:cNvGrpSpPr>
                <a:grpSpLocks/>
              </p:cNvGrpSpPr>
              <p:nvPr/>
            </p:nvGrpSpPr>
            <p:grpSpPr bwMode="auto">
              <a:xfrm>
                <a:off x="384" y="2880"/>
                <a:ext cx="48" cy="702"/>
                <a:chOff x="288" y="2256"/>
                <a:chExt cx="48" cy="702"/>
              </a:xfrm>
            </p:grpSpPr>
            <p:sp>
              <p:nvSpPr>
                <p:cNvPr id="50211" name="Rectangle 5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12" name="Line 5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13" name="Line 5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14" name="Line 5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15" name="Line 5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16" name="Line 5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17" name="Line 5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18" name="Line 6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19" name="Line 6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20" name="Line 6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21" name="Line 6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22" name="Line 6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23" name="Line 6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24" name="Line 6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25" name="Line 6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" name="Group 68"/>
              <p:cNvGrpSpPr>
                <a:grpSpLocks/>
              </p:cNvGrpSpPr>
              <p:nvPr/>
            </p:nvGrpSpPr>
            <p:grpSpPr bwMode="auto">
              <a:xfrm>
                <a:off x="432" y="2880"/>
                <a:ext cx="48" cy="702"/>
                <a:chOff x="288" y="2256"/>
                <a:chExt cx="48" cy="702"/>
              </a:xfrm>
            </p:grpSpPr>
            <p:sp>
              <p:nvSpPr>
                <p:cNvPr id="50196" name="Rectangle 6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97" name="Line 7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98" name="Line 7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99" name="Line 7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0" name="Line 7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1" name="Line 7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2" name="Line 7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3" name="Line 7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4" name="Line 7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5" name="Line 7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6" name="Line 7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7" name="Line 8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8" name="Line 8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09" name="Line 8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210" name="Line 8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1" name="Group 84"/>
              <p:cNvGrpSpPr>
                <a:grpSpLocks/>
              </p:cNvGrpSpPr>
              <p:nvPr/>
            </p:nvGrpSpPr>
            <p:grpSpPr bwMode="auto">
              <a:xfrm>
                <a:off x="480" y="2880"/>
                <a:ext cx="48" cy="702"/>
                <a:chOff x="288" y="2256"/>
                <a:chExt cx="48" cy="702"/>
              </a:xfrm>
            </p:grpSpPr>
            <p:sp>
              <p:nvSpPr>
                <p:cNvPr id="50181" name="Rectangle 8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82" name="Line 8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83" name="Line 8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84" name="Line 8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85" name="Line 8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86" name="Line 9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87" name="Line 9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88" name="Line 9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89" name="Line 9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90" name="Line 9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91" name="Line 9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92" name="Line 9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93" name="Line 9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94" name="Line 9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95" name="Line 9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2" name="Group 100"/>
              <p:cNvGrpSpPr>
                <a:grpSpLocks/>
              </p:cNvGrpSpPr>
              <p:nvPr/>
            </p:nvGrpSpPr>
            <p:grpSpPr bwMode="auto">
              <a:xfrm>
                <a:off x="528" y="2880"/>
                <a:ext cx="48" cy="702"/>
                <a:chOff x="288" y="2256"/>
                <a:chExt cx="48" cy="702"/>
              </a:xfrm>
            </p:grpSpPr>
            <p:sp>
              <p:nvSpPr>
                <p:cNvPr id="50166" name="Rectangle 10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67" name="Line 10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68" name="Line 10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69" name="Line 10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0" name="Line 10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1" name="Line 10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2" name="Line 10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3" name="Line 10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4" name="Line 10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5" name="Line 11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6" name="Line 11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7" name="Line 11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8" name="Line 11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79" name="Line 11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80" name="Line 11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3" name="Group 116"/>
              <p:cNvGrpSpPr>
                <a:grpSpLocks/>
              </p:cNvGrpSpPr>
              <p:nvPr/>
            </p:nvGrpSpPr>
            <p:grpSpPr bwMode="auto">
              <a:xfrm>
                <a:off x="576" y="2880"/>
                <a:ext cx="48" cy="702"/>
                <a:chOff x="288" y="2256"/>
                <a:chExt cx="48" cy="702"/>
              </a:xfrm>
            </p:grpSpPr>
            <p:sp>
              <p:nvSpPr>
                <p:cNvPr id="50151" name="Rectangle 11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52" name="Line 11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53" name="Line 11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54" name="Line 12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55" name="Line 12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56" name="Line 12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57" name="Line 12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58" name="Line 12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59" name="Line 12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60" name="Line 12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61" name="Line 12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62" name="Line 12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63" name="Line 12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64" name="Line 13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65" name="Line 13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4" name="Group 132"/>
              <p:cNvGrpSpPr>
                <a:grpSpLocks/>
              </p:cNvGrpSpPr>
              <p:nvPr/>
            </p:nvGrpSpPr>
            <p:grpSpPr bwMode="auto">
              <a:xfrm>
                <a:off x="624" y="2880"/>
                <a:ext cx="48" cy="702"/>
                <a:chOff x="288" y="2256"/>
                <a:chExt cx="48" cy="702"/>
              </a:xfrm>
            </p:grpSpPr>
            <p:sp>
              <p:nvSpPr>
                <p:cNvPr id="50136" name="Rectangle 13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37" name="Line 13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38" name="Line 13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39" name="Line 13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0" name="Line 13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1" name="Line 13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2" name="Line 13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3" name="Line 14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4" name="Line 14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5" name="Line 14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6" name="Line 14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7" name="Line 14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8" name="Line 14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49" name="Line 14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50" name="Line 14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5" name="Group 148"/>
              <p:cNvGrpSpPr>
                <a:grpSpLocks/>
              </p:cNvGrpSpPr>
              <p:nvPr/>
            </p:nvGrpSpPr>
            <p:grpSpPr bwMode="auto">
              <a:xfrm>
                <a:off x="672" y="2880"/>
                <a:ext cx="48" cy="702"/>
                <a:chOff x="288" y="2256"/>
                <a:chExt cx="48" cy="702"/>
              </a:xfrm>
            </p:grpSpPr>
            <p:sp>
              <p:nvSpPr>
                <p:cNvPr id="50121" name="Rectangle 14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22" name="Line 15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23" name="Line 15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24" name="Line 15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25" name="Line 15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26" name="Line 15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27" name="Line 15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28" name="Line 15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29" name="Line 15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30" name="Line 15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31" name="Line 15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32" name="Line 16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33" name="Line 16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34" name="Line 16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35" name="Line 16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6" name="Group 164"/>
              <p:cNvGrpSpPr>
                <a:grpSpLocks/>
              </p:cNvGrpSpPr>
              <p:nvPr/>
            </p:nvGrpSpPr>
            <p:grpSpPr bwMode="auto">
              <a:xfrm>
                <a:off x="720" y="2880"/>
                <a:ext cx="48" cy="702"/>
                <a:chOff x="288" y="2256"/>
                <a:chExt cx="48" cy="702"/>
              </a:xfrm>
            </p:grpSpPr>
            <p:sp>
              <p:nvSpPr>
                <p:cNvPr id="50106" name="Rectangle 16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07" name="Line 16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08" name="Line 16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09" name="Line 16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0" name="Line 16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1" name="Line 17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2" name="Line 17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3" name="Line 17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4" name="Line 17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5" name="Line 17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6" name="Line 17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7" name="Line 17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8" name="Line 17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19" name="Line 17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20" name="Line 17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7" name="Group 180"/>
              <p:cNvGrpSpPr>
                <a:grpSpLocks/>
              </p:cNvGrpSpPr>
              <p:nvPr/>
            </p:nvGrpSpPr>
            <p:grpSpPr bwMode="auto">
              <a:xfrm>
                <a:off x="768" y="2880"/>
                <a:ext cx="48" cy="702"/>
                <a:chOff x="288" y="2256"/>
                <a:chExt cx="48" cy="702"/>
              </a:xfrm>
            </p:grpSpPr>
            <p:sp>
              <p:nvSpPr>
                <p:cNvPr id="50091" name="Rectangle 18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92" name="Line 18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93" name="Line 18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94" name="Line 18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95" name="Line 18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96" name="Line 18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97" name="Line 18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98" name="Line 18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99" name="Line 18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00" name="Line 19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01" name="Line 19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02" name="Line 19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03" name="Line 19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04" name="Line 19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105" name="Line 19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8" name="Group 196"/>
              <p:cNvGrpSpPr>
                <a:grpSpLocks/>
              </p:cNvGrpSpPr>
              <p:nvPr/>
            </p:nvGrpSpPr>
            <p:grpSpPr bwMode="auto">
              <a:xfrm>
                <a:off x="816" y="2880"/>
                <a:ext cx="48" cy="702"/>
                <a:chOff x="288" y="2256"/>
                <a:chExt cx="48" cy="702"/>
              </a:xfrm>
            </p:grpSpPr>
            <p:sp>
              <p:nvSpPr>
                <p:cNvPr id="50076" name="Rectangle 19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77" name="Line 19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78" name="Line 19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79" name="Line 20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0" name="Line 20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1" name="Line 20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2" name="Line 20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3" name="Line 20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4" name="Line 20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5" name="Line 20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6" name="Line 20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7" name="Line 20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8" name="Line 20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89" name="Line 21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90" name="Line 21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9" name="Group 212"/>
              <p:cNvGrpSpPr>
                <a:grpSpLocks/>
              </p:cNvGrpSpPr>
              <p:nvPr/>
            </p:nvGrpSpPr>
            <p:grpSpPr bwMode="auto">
              <a:xfrm>
                <a:off x="864" y="2880"/>
                <a:ext cx="48" cy="702"/>
                <a:chOff x="288" y="2256"/>
                <a:chExt cx="48" cy="702"/>
              </a:xfrm>
            </p:grpSpPr>
            <p:sp>
              <p:nvSpPr>
                <p:cNvPr id="50061" name="Rectangle 21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62" name="Line 21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63" name="Line 21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64" name="Line 21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65" name="Line 21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66" name="Line 21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67" name="Line 21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68" name="Line 22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69" name="Line 22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70" name="Line 22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71" name="Line 22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72" name="Line 22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73" name="Line 22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74" name="Line 22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75" name="Line 22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0" name="Group 228"/>
              <p:cNvGrpSpPr>
                <a:grpSpLocks/>
              </p:cNvGrpSpPr>
              <p:nvPr/>
            </p:nvGrpSpPr>
            <p:grpSpPr bwMode="auto">
              <a:xfrm>
                <a:off x="912" y="2880"/>
                <a:ext cx="48" cy="702"/>
                <a:chOff x="288" y="2256"/>
                <a:chExt cx="48" cy="702"/>
              </a:xfrm>
            </p:grpSpPr>
            <p:sp>
              <p:nvSpPr>
                <p:cNvPr id="50046" name="Rectangle 22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47" name="Line 23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48" name="Line 23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49" name="Line 23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0" name="Line 23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1" name="Line 23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2" name="Line 23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3" name="Line 23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4" name="Line 23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5" name="Line 23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6" name="Line 23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7" name="Line 24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8" name="Line 24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59" name="Line 24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60" name="Line 24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" name="Group 244"/>
              <p:cNvGrpSpPr>
                <a:grpSpLocks/>
              </p:cNvGrpSpPr>
              <p:nvPr/>
            </p:nvGrpSpPr>
            <p:grpSpPr bwMode="auto">
              <a:xfrm>
                <a:off x="960" y="2880"/>
                <a:ext cx="48" cy="702"/>
                <a:chOff x="288" y="2256"/>
                <a:chExt cx="48" cy="702"/>
              </a:xfrm>
            </p:grpSpPr>
            <p:sp>
              <p:nvSpPr>
                <p:cNvPr id="50031" name="Rectangle 24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32" name="Line 24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33" name="Line 24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34" name="Line 24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35" name="Line 24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36" name="Line 25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37" name="Line 25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38" name="Line 25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39" name="Line 25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40" name="Line 25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41" name="Line 25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42" name="Line 25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43" name="Line 25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44" name="Line 25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0045" name="Line 25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2" name="Group 260"/>
            <p:cNvGrpSpPr>
              <a:grpSpLocks/>
            </p:cNvGrpSpPr>
            <p:nvPr/>
          </p:nvGrpSpPr>
          <p:grpSpPr bwMode="auto">
            <a:xfrm>
              <a:off x="1008" y="3042"/>
              <a:ext cx="48" cy="702"/>
              <a:chOff x="288" y="2256"/>
              <a:chExt cx="48" cy="702"/>
            </a:xfrm>
          </p:grpSpPr>
          <p:sp>
            <p:nvSpPr>
              <p:cNvPr id="50001" name="Rectangle 261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02" name="Line 262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03" name="Line 263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04" name="Line 264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05" name="Line 265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06" name="Line 266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07" name="Line 267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08" name="Line 268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09" name="Line 269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10" name="Line 270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11" name="Line 271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12" name="Line 272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13" name="Line 273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14" name="Line 274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15" name="Line 275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23" name="Group 276"/>
            <p:cNvGrpSpPr>
              <a:grpSpLocks/>
            </p:cNvGrpSpPr>
            <p:nvPr/>
          </p:nvGrpSpPr>
          <p:grpSpPr bwMode="auto">
            <a:xfrm>
              <a:off x="1056" y="3042"/>
              <a:ext cx="48" cy="702"/>
              <a:chOff x="288" y="2256"/>
              <a:chExt cx="48" cy="702"/>
            </a:xfrm>
          </p:grpSpPr>
          <p:sp>
            <p:nvSpPr>
              <p:cNvPr id="49986" name="Rectangle 277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87" name="Line 278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88" name="Line 279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89" name="Line 280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0" name="Line 281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1" name="Line 282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2" name="Line 283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3" name="Line 284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4" name="Line 285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5" name="Line 286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6" name="Line 287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7" name="Line 288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8" name="Line 289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999" name="Line 290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0000" name="Line 291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  <p:grpSp>
        <p:nvGrpSpPr>
          <p:cNvPr id="24" name="Group 292"/>
          <p:cNvGrpSpPr>
            <a:grpSpLocks/>
          </p:cNvGrpSpPr>
          <p:nvPr/>
        </p:nvGrpSpPr>
        <p:grpSpPr bwMode="auto">
          <a:xfrm>
            <a:off x="533400" y="1990725"/>
            <a:ext cx="1295400" cy="1114425"/>
            <a:chOff x="288" y="3042"/>
            <a:chExt cx="816" cy="702"/>
          </a:xfrm>
        </p:grpSpPr>
        <p:grpSp>
          <p:nvGrpSpPr>
            <p:cNvPr id="25" name="Group 293"/>
            <p:cNvGrpSpPr>
              <a:grpSpLocks/>
            </p:cNvGrpSpPr>
            <p:nvPr/>
          </p:nvGrpSpPr>
          <p:grpSpPr bwMode="auto">
            <a:xfrm>
              <a:off x="288" y="3042"/>
              <a:ext cx="720" cy="702"/>
              <a:chOff x="288" y="2880"/>
              <a:chExt cx="720" cy="702"/>
            </a:xfrm>
          </p:grpSpPr>
          <p:grpSp>
            <p:nvGrpSpPr>
              <p:cNvPr id="26" name="Group 294"/>
              <p:cNvGrpSpPr>
                <a:grpSpLocks/>
              </p:cNvGrpSpPr>
              <p:nvPr/>
            </p:nvGrpSpPr>
            <p:grpSpPr bwMode="auto">
              <a:xfrm>
                <a:off x="288" y="2880"/>
                <a:ext cx="48" cy="702"/>
                <a:chOff x="288" y="2256"/>
                <a:chExt cx="48" cy="702"/>
              </a:xfrm>
            </p:grpSpPr>
            <p:sp>
              <p:nvSpPr>
                <p:cNvPr id="49968" name="Rectangle 29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9" name="Line 29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0" name="Line 29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1" name="Line 29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2" name="Line 29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3" name="Line 30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4" name="Line 30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5" name="Line 30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6" name="Line 30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7" name="Line 30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8" name="Line 30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9" name="Line 30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80" name="Line 30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81" name="Line 30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82" name="Line 30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7" name="Group 310"/>
              <p:cNvGrpSpPr>
                <a:grpSpLocks/>
              </p:cNvGrpSpPr>
              <p:nvPr/>
            </p:nvGrpSpPr>
            <p:grpSpPr bwMode="auto">
              <a:xfrm>
                <a:off x="336" y="2880"/>
                <a:ext cx="48" cy="702"/>
                <a:chOff x="288" y="2256"/>
                <a:chExt cx="48" cy="702"/>
              </a:xfrm>
            </p:grpSpPr>
            <p:sp>
              <p:nvSpPr>
                <p:cNvPr id="49953" name="Rectangle 31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4" name="Line 31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5" name="Line 31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6" name="Line 31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7" name="Line 31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8" name="Line 31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9" name="Line 31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0" name="Line 31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1" name="Line 31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2" name="Line 32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3" name="Line 32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4" name="Line 32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5" name="Line 32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6" name="Line 32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7" name="Line 32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8" name="Group 326"/>
              <p:cNvGrpSpPr>
                <a:grpSpLocks/>
              </p:cNvGrpSpPr>
              <p:nvPr/>
            </p:nvGrpSpPr>
            <p:grpSpPr bwMode="auto">
              <a:xfrm>
                <a:off x="384" y="2880"/>
                <a:ext cx="48" cy="702"/>
                <a:chOff x="288" y="2256"/>
                <a:chExt cx="48" cy="702"/>
              </a:xfrm>
            </p:grpSpPr>
            <p:sp>
              <p:nvSpPr>
                <p:cNvPr id="49938" name="Rectangle 32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9" name="Line 32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0" name="Line 32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1" name="Line 33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2" name="Line 33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3" name="Line 33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4" name="Line 33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5" name="Line 33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6" name="Line 33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7" name="Line 33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8" name="Line 33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9" name="Line 33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0" name="Line 33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1" name="Line 34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2" name="Line 34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9" name="Group 342"/>
              <p:cNvGrpSpPr>
                <a:grpSpLocks/>
              </p:cNvGrpSpPr>
              <p:nvPr/>
            </p:nvGrpSpPr>
            <p:grpSpPr bwMode="auto">
              <a:xfrm>
                <a:off x="432" y="2880"/>
                <a:ext cx="48" cy="702"/>
                <a:chOff x="288" y="2256"/>
                <a:chExt cx="48" cy="702"/>
              </a:xfrm>
            </p:grpSpPr>
            <p:sp>
              <p:nvSpPr>
                <p:cNvPr id="49923" name="Rectangle 34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4" name="Line 34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5" name="Line 34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6" name="Line 34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7" name="Line 34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8" name="Line 34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9" name="Line 34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0" name="Line 35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1" name="Line 35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2" name="Line 35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3" name="Line 35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4" name="Line 35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5" name="Line 35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6" name="Line 35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7" name="Line 35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30" name="Group 358"/>
              <p:cNvGrpSpPr>
                <a:grpSpLocks/>
              </p:cNvGrpSpPr>
              <p:nvPr/>
            </p:nvGrpSpPr>
            <p:grpSpPr bwMode="auto">
              <a:xfrm>
                <a:off x="480" y="2880"/>
                <a:ext cx="48" cy="702"/>
                <a:chOff x="288" y="2256"/>
                <a:chExt cx="48" cy="702"/>
              </a:xfrm>
            </p:grpSpPr>
            <p:sp>
              <p:nvSpPr>
                <p:cNvPr id="49908" name="Rectangle 35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9" name="Line 36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0" name="Line 36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1" name="Line 36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2" name="Line 36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3" name="Line 36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4" name="Line 36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5" name="Line 36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6" name="Line 36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7" name="Line 36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8" name="Line 36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9" name="Line 37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0" name="Line 37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1" name="Line 37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2" name="Line 37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31" name="Group 374"/>
              <p:cNvGrpSpPr>
                <a:grpSpLocks/>
              </p:cNvGrpSpPr>
              <p:nvPr/>
            </p:nvGrpSpPr>
            <p:grpSpPr bwMode="auto">
              <a:xfrm>
                <a:off x="528" y="2880"/>
                <a:ext cx="48" cy="702"/>
                <a:chOff x="288" y="2256"/>
                <a:chExt cx="48" cy="702"/>
              </a:xfrm>
            </p:grpSpPr>
            <p:sp>
              <p:nvSpPr>
                <p:cNvPr id="49893" name="Rectangle 37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4" name="Line 37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5" name="Line 37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6" name="Line 37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7" name="Line 37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8" name="Line 38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9" name="Line 38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0" name="Line 38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1" name="Line 38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2" name="Line 38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3" name="Line 38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4" name="Line 38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5" name="Line 38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6" name="Line 38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7" name="Line 38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52" name="Group 390"/>
              <p:cNvGrpSpPr>
                <a:grpSpLocks/>
              </p:cNvGrpSpPr>
              <p:nvPr/>
            </p:nvGrpSpPr>
            <p:grpSpPr bwMode="auto">
              <a:xfrm>
                <a:off x="576" y="2880"/>
                <a:ext cx="48" cy="702"/>
                <a:chOff x="288" y="2256"/>
                <a:chExt cx="48" cy="702"/>
              </a:xfrm>
            </p:grpSpPr>
            <p:sp>
              <p:nvSpPr>
                <p:cNvPr id="49878" name="Rectangle 39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9" name="Line 39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0" name="Line 39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1" name="Line 39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2" name="Line 39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3" name="Line 39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4" name="Line 39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5" name="Line 39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6" name="Line 39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7" name="Line 40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8" name="Line 40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9" name="Line 40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0" name="Line 40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1" name="Line 40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2" name="Line 40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53" name="Group 406"/>
              <p:cNvGrpSpPr>
                <a:grpSpLocks/>
              </p:cNvGrpSpPr>
              <p:nvPr/>
            </p:nvGrpSpPr>
            <p:grpSpPr bwMode="auto">
              <a:xfrm>
                <a:off x="624" y="2880"/>
                <a:ext cx="48" cy="702"/>
                <a:chOff x="288" y="2256"/>
                <a:chExt cx="48" cy="702"/>
              </a:xfrm>
            </p:grpSpPr>
            <p:sp>
              <p:nvSpPr>
                <p:cNvPr id="49863" name="Rectangle 40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4" name="Line 40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5" name="Line 40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6" name="Line 41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7" name="Line 41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8" name="Line 41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9" name="Line 41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0" name="Line 41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1" name="Line 41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2" name="Line 41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3" name="Line 41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4" name="Line 41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5" name="Line 41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6" name="Line 42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7" name="Line 42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55" name="Group 422"/>
              <p:cNvGrpSpPr>
                <a:grpSpLocks/>
              </p:cNvGrpSpPr>
              <p:nvPr/>
            </p:nvGrpSpPr>
            <p:grpSpPr bwMode="auto">
              <a:xfrm>
                <a:off x="672" y="2880"/>
                <a:ext cx="48" cy="702"/>
                <a:chOff x="288" y="2256"/>
                <a:chExt cx="48" cy="702"/>
              </a:xfrm>
            </p:grpSpPr>
            <p:sp>
              <p:nvSpPr>
                <p:cNvPr id="49848" name="Rectangle 42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9" name="Line 42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0" name="Line 42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1" name="Line 42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2" name="Line 42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3" name="Line 42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4" name="Line 42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5" name="Line 43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6" name="Line 43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7" name="Line 43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8" name="Line 43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9" name="Line 43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0" name="Line 43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1" name="Line 43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2" name="Line 43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56" name="Group 438"/>
              <p:cNvGrpSpPr>
                <a:grpSpLocks/>
              </p:cNvGrpSpPr>
              <p:nvPr/>
            </p:nvGrpSpPr>
            <p:grpSpPr bwMode="auto">
              <a:xfrm>
                <a:off x="720" y="2880"/>
                <a:ext cx="48" cy="702"/>
                <a:chOff x="288" y="2256"/>
                <a:chExt cx="48" cy="702"/>
              </a:xfrm>
            </p:grpSpPr>
            <p:sp>
              <p:nvSpPr>
                <p:cNvPr id="49833" name="Rectangle 43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34" name="Line 44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35" name="Line 44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36" name="Line 44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37" name="Line 44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38" name="Line 44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39" name="Line 44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0" name="Line 44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1" name="Line 44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2" name="Line 44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3" name="Line 44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4" name="Line 45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5" name="Line 45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6" name="Line 45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7" name="Line 45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57" name="Group 454"/>
              <p:cNvGrpSpPr>
                <a:grpSpLocks/>
              </p:cNvGrpSpPr>
              <p:nvPr/>
            </p:nvGrpSpPr>
            <p:grpSpPr bwMode="auto">
              <a:xfrm>
                <a:off x="768" y="2880"/>
                <a:ext cx="48" cy="702"/>
                <a:chOff x="288" y="2256"/>
                <a:chExt cx="48" cy="702"/>
              </a:xfrm>
            </p:grpSpPr>
            <p:sp>
              <p:nvSpPr>
                <p:cNvPr id="49818" name="Rectangle 45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9" name="Line 45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0" name="Line 45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1" name="Line 45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2" name="Line 45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3" name="Line 46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4" name="Line 46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5" name="Line 46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6" name="Line 46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7" name="Line 46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8" name="Line 46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9" name="Line 46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30" name="Line 46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31" name="Line 46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32" name="Line 46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58" name="Group 470"/>
              <p:cNvGrpSpPr>
                <a:grpSpLocks/>
              </p:cNvGrpSpPr>
              <p:nvPr/>
            </p:nvGrpSpPr>
            <p:grpSpPr bwMode="auto">
              <a:xfrm>
                <a:off x="816" y="2880"/>
                <a:ext cx="48" cy="702"/>
                <a:chOff x="288" y="2256"/>
                <a:chExt cx="48" cy="702"/>
              </a:xfrm>
            </p:grpSpPr>
            <p:sp>
              <p:nvSpPr>
                <p:cNvPr id="49803" name="Rectangle 47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4" name="Line 47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5" name="Line 47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6" name="Line 47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7" name="Line 47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8" name="Line 47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9" name="Line 47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0" name="Line 47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1" name="Line 47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2" name="Line 48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3" name="Line 48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4" name="Line 48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5" name="Line 48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6" name="Line 48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7" name="Line 48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59" name="Group 486"/>
              <p:cNvGrpSpPr>
                <a:grpSpLocks/>
              </p:cNvGrpSpPr>
              <p:nvPr/>
            </p:nvGrpSpPr>
            <p:grpSpPr bwMode="auto">
              <a:xfrm>
                <a:off x="864" y="2880"/>
                <a:ext cx="48" cy="702"/>
                <a:chOff x="288" y="2256"/>
                <a:chExt cx="48" cy="702"/>
              </a:xfrm>
            </p:grpSpPr>
            <p:sp>
              <p:nvSpPr>
                <p:cNvPr id="49788" name="Rectangle 48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9" name="Line 48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0" name="Line 48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1" name="Line 49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2" name="Line 49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3" name="Line 49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4" name="Line 49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5" name="Line 49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6" name="Line 49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7" name="Line 49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8" name="Line 49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9" name="Line 49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0" name="Line 49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1" name="Line 50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2" name="Line 50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60" name="Group 502"/>
              <p:cNvGrpSpPr>
                <a:grpSpLocks/>
              </p:cNvGrpSpPr>
              <p:nvPr/>
            </p:nvGrpSpPr>
            <p:grpSpPr bwMode="auto">
              <a:xfrm>
                <a:off x="912" y="2880"/>
                <a:ext cx="48" cy="702"/>
                <a:chOff x="288" y="2256"/>
                <a:chExt cx="48" cy="702"/>
              </a:xfrm>
            </p:grpSpPr>
            <p:sp>
              <p:nvSpPr>
                <p:cNvPr id="49773" name="Rectangle 50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4" name="Line 50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5" name="Line 50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6" name="Line 50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7" name="Line 50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8" name="Line 50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9" name="Line 50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0" name="Line 51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1" name="Line 51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2" name="Line 51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3" name="Line 51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4" name="Line 51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5" name="Line 51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6" name="Line 51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7" name="Line 51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61" name="Group 518"/>
              <p:cNvGrpSpPr>
                <a:grpSpLocks/>
              </p:cNvGrpSpPr>
              <p:nvPr/>
            </p:nvGrpSpPr>
            <p:grpSpPr bwMode="auto">
              <a:xfrm>
                <a:off x="960" y="2880"/>
                <a:ext cx="48" cy="702"/>
                <a:chOff x="288" y="2256"/>
                <a:chExt cx="48" cy="702"/>
              </a:xfrm>
            </p:grpSpPr>
            <p:sp>
              <p:nvSpPr>
                <p:cNvPr id="49758" name="Rectangle 51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59" name="Line 52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0" name="Line 52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1" name="Line 52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2" name="Line 52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3" name="Line 52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4" name="Line 52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5" name="Line 52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6" name="Line 52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7" name="Line 52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8" name="Line 52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9" name="Line 53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0" name="Line 53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1" name="Line 53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2" name="Line 53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28362" name="Group 534"/>
            <p:cNvGrpSpPr>
              <a:grpSpLocks/>
            </p:cNvGrpSpPr>
            <p:nvPr/>
          </p:nvGrpSpPr>
          <p:grpSpPr bwMode="auto">
            <a:xfrm>
              <a:off x="1008" y="3042"/>
              <a:ext cx="48" cy="702"/>
              <a:chOff x="288" y="2256"/>
              <a:chExt cx="48" cy="702"/>
            </a:xfrm>
          </p:grpSpPr>
          <p:sp>
            <p:nvSpPr>
              <p:cNvPr id="49728" name="Rectangle 535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00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29" name="Line 536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0" name="Line 537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1" name="Line 538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2" name="Line 539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3" name="Line 540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4" name="Line 541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5" name="Line 542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6" name="Line 543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7" name="Line 544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8" name="Line 545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39" name="Line 546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40" name="Line 547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41" name="Line 548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42" name="Line 549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228363" name="Group 550"/>
            <p:cNvGrpSpPr>
              <a:grpSpLocks/>
            </p:cNvGrpSpPr>
            <p:nvPr/>
          </p:nvGrpSpPr>
          <p:grpSpPr bwMode="auto">
            <a:xfrm>
              <a:off x="1056" y="3042"/>
              <a:ext cx="48" cy="702"/>
              <a:chOff x="288" y="2256"/>
              <a:chExt cx="48" cy="702"/>
            </a:xfrm>
          </p:grpSpPr>
          <p:sp>
            <p:nvSpPr>
              <p:cNvPr id="49713" name="Rectangle 551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00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14" name="Line 552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15" name="Line 553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16" name="Line 554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17" name="Line 555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18" name="Line 556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19" name="Line 557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20" name="Line 558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21" name="Line 559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22" name="Line 560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23" name="Line 561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24" name="Line 562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25" name="Line 563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26" name="Line 564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727" name="Line 565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  <p:grpSp>
        <p:nvGrpSpPr>
          <p:cNvPr id="228364" name="Group 566"/>
          <p:cNvGrpSpPr>
            <a:grpSpLocks/>
          </p:cNvGrpSpPr>
          <p:nvPr/>
        </p:nvGrpSpPr>
        <p:grpSpPr bwMode="auto">
          <a:xfrm>
            <a:off x="4953000" y="1990725"/>
            <a:ext cx="1295400" cy="1114425"/>
            <a:chOff x="288" y="3042"/>
            <a:chExt cx="816" cy="702"/>
          </a:xfrm>
        </p:grpSpPr>
        <p:grpSp>
          <p:nvGrpSpPr>
            <p:cNvPr id="228365" name="Group 567"/>
            <p:cNvGrpSpPr>
              <a:grpSpLocks/>
            </p:cNvGrpSpPr>
            <p:nvPr/>
          </p:nvGrpSpPr>
          <p:grpSpPr bwMode="auto">
            <a:xfrm>
              <a:off x="288" y="3042"/>
              <a:ext cx="720" cy="702"/>
              <a:chOff x="288" y="2880"/>
              <a:chExt cx="720" cy="702"/>
            </a:xfrm>
          </p:grpSpPr>
          <p:grpSp>
            <p:nvGrpSpPr>
              <p:cNvPr id="228366" name="Group 568"/>
              <p:cNvGrpSpPr>
                <a:grpSpLocks/>
              </p:cNvGrpSpPr>
              <p:nvPr/>
            </p:nvGrpSpPr>
            <p:grpSpPr bwMode="auto">
              <a:xfrm>
                <a:off x="288" y="2880"/>
                <a:ext cx="48" cy="702"/>
                <a:chOff x="288" y="2256"/>
                <a:chExt cx="48" cy="702"/>
              </a:xfrm>
            </p:grpSpPr>
            <p:sp>
              <p:nvSpPr>
                <p:cNvPr id="49695" name="Rectangle 56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6" name="Line 57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7" name="Line 57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8" name="Line 57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9" name="Line 57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0" name="Line 57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1" name="Line 57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2" name="Line 57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3" name="Line 57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4" name="Line 57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5" name="Line 57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6" name="Line 58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7" name="Line 58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8" name="Line 58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9" name="Line 58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67" name="Group 584"/>
              <p:cNvGrpSpPr>
                <a:grpSpLocks/>
              </p:cNvGrpSpPr>
              <p:nvPr/>
            </p:nvGrpSpPr>
            <p:grpSpPr bwMode="auto">
              <a:xfrm>
                <a:off x="336" y="2880"/>
                <a:ext cx="48" cy="702"/>
                <a:chOff x="288" y="2256"/>
                <a:chExt cx="48" cy="702"/>
              </a:xfrm>
            </p:grpSpPr>
            <p:sp>
              <p:nvSpPr>
                <p:cNvPr id="49680" name="Rectangle 58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81" name="Line 58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82" name="Line 58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83" name="Line 58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84" name="Line 58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85" name="Line 59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86" name="Line 59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87" name="Line 59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88" name="Line 59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89" name="Line 59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0" name="Line 59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1" name="Line 59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2" name="Line 59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3" name="Line 59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4" name="Line 59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68" name="Group 600"/>
              <p:cNvGrpSpPr>
                <a:grpSpLocks/>
              </p:cNvGrpSpPr>
              <p:nvPr/>
            </p:nvGrpSpPr>
            <p:grpSpPr bwMode="auto">
              <a:xfrm>
                <a:off x="384" y="2880"/>
                <a:ext cx="48" cy="702"/>
                <a:chOff x="288" y="2256"/>
                <a:chExt cx="48" cy="702"/>
              </a:xfrm>
            </p:grpSpPr>
            <p:sp>
              <p:nvSpPr>
                <p:cNvPr id="49665" name="Rectangle 60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66" name="Line 60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67" name="Line 60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68" name="Line 60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69" name="Line 60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0" name="Line 60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1" name="Line 60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2" name="Line 60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3" name="Line 60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4" name="Line 61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5" name="Line 61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6" name="Line 61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7" name="Line 61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8" name="Line 61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79" name="Line 61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69" name="Group 616"/>
              <p:cNvGrpSpPr>
                <a:grpSpLocks/>
              </p:cNvGrpSpPr>
              <p:nvPr/>
            </p:nvGrpSpPr>
            <p:grpSpPr bwMode="auto">
              <a:xfrm>
                <a:off x="432" y="2880"/>
                <a:ext cx="48" cy="702"/>
                <a:chOff x="288" y="2256"/>
                <a:chExt cx="48" cy="702"/>
              </a:xfrm>
            </p:grpSpPr>
            <p:sp>
              <p:nvSpPr>
                <p:cNvPr id="49650" name="Rectangle 61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51" name="Line 61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52" name="Line 61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53" name="Line 62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54" name="Line 62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55" name="Line 62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56" name="Line 62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57" name="Line 62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58" name="Line 62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59" name="Line 62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60" name="Line 62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61" name="Line 62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62" name="Line 62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63" name="Line 63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64" name="Line 63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0" name="Group 632"/>
              <p:cNvGrpSpPr>
                <a:grpSpLocks/>
              </p:cNvGrpSpPr>
              <p:nvPr/>
            </p:nvGrpSpPr>
            <p:grpSpPr bwMode="auto">
              <a:xfrm>
                <a:off x="480" y="2880"/>
                <a:ext cx="48" cy="702"/>
                <a:chOff x="288" y="2256"/>
                <a:chExt cx="48" cy="702"/>
              </a:xfrm>
            </p:grpSpPr>
            <p:sp>
              <p:nvSpPr>
                <p:cNvPr id="49635" name="Rectangle 63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36" name="Line 63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37" name="Line 63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38" name="Line 63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39" name="Line 63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0" name="Line 63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1" name="Line 63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2" name="Line 64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3" name="Line 64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4" name="Line 64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5" name="Line 64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6" name="Line 64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7" name="Line 64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8" name="Line 64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49" name="Line 64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1" name="Group 648"/>
              <p:cNvGrpSpPr>
                <a:grpSpLocks/>
              </p:cNvGrpSpPr>
              <p:nvPr/>
            </p:nvGrpSpPr>
            <p:grpSpPr bwMode="auto">
              <a:xfrm>
                <a:off x="528" y="2880"/>
                <a:ext cx="48" cy="702"/>
                <a:chOff x="288" y="2256"/>
                <a:chExt cx="48" cy="702"/>
              </a:xfrm>
            </p:grpSpPr>
            <p:sp>
              <p:nvSpPr>
                <p:cNvPr id="49620" name="Rectangle 64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21" name="Line 65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22" name="Line 65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23" name="Line 65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24" name="Line 65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25" name="Line 65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26" name="Line 65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27" name="Line 65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28" name="Line 65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29" name="Line 65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30" name="Line 65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31" name="Line 66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32" name="Line 66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33" name="Line 66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34" name="Line 66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2" name="Group 664"/>
              <p:cNvGrpSpPr>
                <a:grpSpLocks/>
              </p:cNvGrpSpPr>
              <p:nvPr/>
            </p:nvGrpSpPr>
            <p:grpSpPr bwMode="auto">
              <a:xfrm>
                <a:off x="576" y="2880"/>
                <a:ext cx="48" cy="702"/>
                <a:chOff x="288" y="2256"/>
                <a:chExt cx="48" cy="702"/>
              </a:xfrm>
            </p:grpSpPr>
            <p:sp>
              <p:nvSpPr>
                <p:cNvPr id="49605" name="Rectangle 66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06" name="Line 66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07" name="Line 66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08" name="Line 66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09" name="Line 66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0" name="Line 67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1" name="Line 67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2" name="Line 67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3" name="Line 67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4" name="Line 67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5" name="Line 67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6" name="Line 67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7" name="Line 67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8" name="Line 67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19" name="Line 67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3" name="Group 680"/>
              <p:cNvGrpSpPr>
                <a:grpSpLocks/>
              </p:cNvGrpSpPr>
              <p:nvPr/>
            </p:nvGrpSpPr>
            <p:grpSpPr bwMode="auto">
              <a:xfrm>
                <a:off x="624" y="2880"/>
                <a:ext cx="48" cy="702"/>
                <a:chOff x="288" y="2256"/>
                <a:chExt cx="48" cy="702"/>
              </a:xfrm>
            </p:grpSpPr>
            <p:sp>
              <p:nvSpPr>
                <p:cNvPr id="49590" name="Rectangle 68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91" name="Line 68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92" name="Line 68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93" name="Line 68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94" name="Line 68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95" name="Line 68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96" name="Line 68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97" name="Line 68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98" name="Line 68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99" name="Line 69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00" name="Line 69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01" name="Line 69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02" name="Line 69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03" name="Line 69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04" name="Line 69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4" name="Group 696"/>
              <p:cNvGrpSpPr>
                <a:grpSpLocks/>
              </p:cNvGrpSpPr>
              <p:nvPr/>
            </p:nvGrpSpPr>
            <p:grpSpPr bwMode="auto">
              <a:xfrm>
                <a:off x="672" y="2880"/>
                <a:ext cx="48" cy="702"/>
                <a:chOff x="288" y="2256"/>
                <a:chExt cx="48" cy="702"/>
              </a:xfrm>
            </p:grpSpPr>
            <p:sp>
              <p:nvSpPr>
                <p:cNvPr id="49575" name="Rectangle 69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76" name="Line 69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77" name="Line 69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78" name="Line 70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79" name="Line 70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0" name="Line 70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1" name="Line 70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2" name="Line 70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3" name="Line 70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4" name="Line 70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5" name="Line 70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6" name="Line 70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7" name="Line 70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8" name="Line 71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89" name="Line 71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5" name="Group 712"/>
              <p:cNvGrpSpPr>
                <a:grpSpLocks/>
              </p:cNvGrpSpPr>
              <p:nvPr/>
            </p:nvGrpSpPr>
            <p:grpSpPr bwMode="auto">
              <a:xfrm>
                <a:off x="720" y="2880"/>
                <a:ext cx="48" cy="702"/>
                <a:chOff x="288" y="2256"/>
                <a:chExt cx="48" cy="702"/>
              </a:xfrm>
            </p:grpSpPr>
            <p:sp>
              <p:nvSpPr>
                <p:cNvPr id="49560" name="Rectangle 71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61" name="Line 71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62" name="Line 71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63" name="Line 71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64" name="Line 71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65" name="Line 71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66" name="Line 71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67" name="Line 72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68" name="Line 72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69" name="Line 72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70" name="Line 72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71" name="Line 72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72" name="Line 72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73" name="Line 72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74" name="Line 72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6" name="Group 728"/>
              <p:cNvGrpSpPr>
                <a:grpSpLocks/>
              </p:cNvGrpSpPr>
              <p:nvPr/>
            </p:nvGrpSpPr>
            <p:grpSpPr bwMode="auto">
              <a:xfrm>
                <a:off x="768" y="2880"/>
                <a:ext cx="48" cy="702"/>
                <a:chOff x="288" y="2256"/>
                <a:chExt cx="48" cy="702"/>
              </a:xfrm>
            </p:grpSpPr>
            <p:sp>
              <p:nvSpPr>
                <p:cNvPr id="49545" name="Rectangle 72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46" name="Line 73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47" name="Line 73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48" name="Line 73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49" name="Line 73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0" name="Line 73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1" name="Line 73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2" name="Line 73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3" name="Line 73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4" name="Line 73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5" name="Line 73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6" name="Line 74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7" name="Line 74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8" name="Line 74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59" name="Line 74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7" name="Group 744"/>
              <p:cNvGrpSpPr>
                <a:grpSpLocks/>
              </p:cNvGrpSpPr>
              <p:nvPr/>
            </p:nvGrpSpPr>
            <p:grpSpPr bwMode="auto">
              <a:xfrm>
                <a:off x="816" y="2880"/>
                <a:ext cx="48" cy="702"/>
                <a:chOff x="288" y="2256"/>
                <a:chExt cx="48" cy="702"/>
              </a:xfrm>
            </p:grpSpPr>
            <p:sp>
              <p:nvSpPr>
                <p:cNvPr id="49530" name="Rectangle 74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31" name="Line 74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32" name="Line 74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33" name="Line 74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34" name="Line 74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35" name="Line 75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36" name="Line 75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37" name="Line 75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38" name="Line 75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39" name="Line 75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40" name="Line 75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41" name="Line 75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42" name="Line 75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43" name="Line 75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44" name="Line 75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8" name="Group 760"/>
              <p:cNvGrpSpPr>
                <a:grpSpLocks/>
              </p:cNvGrpSpPr>
              <p:nvPr/>
            </p:nvGrpSpPr>
            <p:grpSpPr bwMode="auto">
              <a:xfrm>
                <a:off x="864" y="2880"/>
                <a:ext cx="48" cy="702"/>
                <a:chOff x="288" y="2256"/>
                <a:chExt cx="48" cy="702"/>
              </a:xfrm>
            </p:grpSpPr>
            <p:sp>
              <p:nvSpPr>
                <p:cNvPr id="49515" name="Rectangle 76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16" name="Line 76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17" name="Line 76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18" name="Line 76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19" name="Line 76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0" name="Line 76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1" name="Line 76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2" name="Line 76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3" name="Line 76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4" name="Line 77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5" name="Line 77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6" name="Line 77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7" name="Line 77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8" name="Line 77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29" name="Line 77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79" name="Group 776"/>
              <p:cNvGrpSpPr>
                <a:grpSpLocks/>
              </p:cNvGrpSpPr>
              <p:nvPr/>
            </p:nvGrpSpPr>
            <p:grpSpPr bwMode="auto">
              <a:xfrm>
                <a:off x="912" y="2880"/>
                <a:ext cx="48" cy="702"/>
                <a:chOff x="288" y="2256"/>
                <a:chExt cx="48" cy="702"/>
              </a:xfrm>
            </p:grpSpPr>
            <p:sp>
              <p:nvSpPr>
                <p:cNvPr id="49500" name="Rectangle 77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01" name="Line 77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02" name="Line 77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03" name="Line 78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04" name="Line 78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05" name="Line 78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06" name="Line 78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07" name="Line 78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08" name="Line 78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09" name="Line 78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10" name="Line 78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11" name="Line 78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12" name="Line 78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13" name="Line 79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514" name="Line 79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28380" name="Group 792"/>
              <p:cNvGrpSpPr>
                <a:grpSpLocks/>
              </p:cNvGrpSpPr>
              <p:nvPr/>
            </p:nvGrpSpPr>
            <p:grpSpPr bwMode="auto">
              <a:xfrm>
                <a:off x="960" y="2880"/>
                <a:ext cx="48" cy="702"/>
                <a:chOff x="288" y="2256"/>
                <a:chExt cx="48" cy="702"/>
              </a:xfrm>
            </p:grpSpPr>
            <p:sp>
              <p:nvSpPr>
                <p:cNvPr id="49485" name="Rectangle 79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86" name="Line 79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87" name="Line 79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88" name="Line 79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89" name="Line 79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0" name="Line 79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1" name="Line 79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2" name="Line 80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3" name="Line 80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4" name="Line 80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5" name="Line 80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6" name="Line 80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7" name="Line 80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8" name="Line 80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99" name="Line 80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28381" name="Group 808"/>
            <p:cNvGrpSpPr>
              <a:grpSpLocks/>
            </p:cNvGrpSpPr>
            <p:nvPr/>
          </p:nvGrpSpPr>
          <p:grpSpPr bwMode="auto">
            <a:xfrm>
              <a:off x="1008" y="3042"/>
              <a:ext cx="48" cy="702"/>
              <a:chOff x="288" y="2256"/>
              <a:chExt cx="48" cy="702"/>
            </a:xfrm>
          </p:grpSpPr>
          <p:sp>
            <p:nvSpPr>
              <p:cNvPr id="49455" name="Rectangle 809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56" name="Line 810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57" name="Line 811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58" name="Line 812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59" name="Line 813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0" name="Line 814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1" name="Line 815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2" name="Line 816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3" name="Line 817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4" name="Line 818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5" name="Line 819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6" name="Line 820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7" name="Line 821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8" name="Line 822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69" name="Line 823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228382" name="Group 824"/>
            <p:cNvGrpSpPr>
              <a:grpSpLocks/>
            </p:cNvGrpSpPr>
            <p:nvPr/>
          </p:nvGrpSpPr>
          <p:grpSpPr bwMode="auto">
            <a:xfrm>
              <a:off x="1056" y="3042"/>
              <a:ext cx="48" cy="702"/>
              <a:chOff x="288" y="2256"/>
              <a:chExt cx="48" cy="702"/>
            </a:xfrm>
          </p:grpSpPr>
          <p:sp>
            <p:nvSpPr>
              <p:cNvPr id="49440" name="Rectangle 825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41" name="Line 826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42" name="Line 827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43" name="Line 828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44" name="Line 829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45" name="Line 830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46" name="Line 831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47" name="Line 832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48" name="Line 833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49" name="Line 834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50" name="Line 835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51" name="Line 836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52" name="Line 837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53" name="Line 838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454" name="Line 839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  <p:grpSp>
        <p:nvGrpSpPr>
          <p:cNvPr id="228383" name="Group 840"/>
          <p:cNvGrpSpPr>
            <a:grpSpLocks/>
          </p:cNvGrpSpPr>
          <p:nvPr/>
        </p:nvGrpSpPr>
        <p:grpSpPr bwMode="auto">
          <a:xfrm>
            <a:off x="4953000" y="1990725"/>
            <a:ext cx="1295400" cy="1114425"/>
            <a:chOff x="288" y="3042"/>
            <a:chExt cx="816" cy="702"/>
          </a:xfrm>
        </p:grpSpPr>
        <p:grpSp>
          <p:nvGrpSpPr>
            <p:cNvPr id="49983" name="Group 841"/>
            <p:cNvGrpSpPr>
              <a:grpSpLocks/>
            </p:cNvGrpSpPr>
            <p:nvPr/>
          </p:nvGrpSpPr>
          <p:grpSpPr bwMode="auto">
            <a:xfrm>
              <a:off x="288" y="3042"/>
              <a:ext cx="720" cy="702"/>
              <a:chOff x="288" y="2880"/>
              <a:chExt cx="720" cy="702"/>
            </a:xfrm>
          </p:grpSpPr>
          <p:grpSp>
            <p:nvGrpSpPr>
              <p:cNvPr id="49984" name="Group 842"/>
              <p:cNvGrpSpPr>
                <a:grpSpLocks/>
              </p:cNvGrpSpPr>
              <p:nvPr/>
            </p:nvGrpSpPr>
            <p:grpSpPr bwMode="auto">
              <a:xfrm>
                <a:off x="288" y="2880"/>
                <a:ext cx="48" cy="702"/>
                <a:chOff x="288" y="2256"/>
                <a:chExt cx="48" cy="702"/>
              </a:xfrm>
            </p:grpSpPr>
            <p:sp>
              <p:nvSpPr>
                <p:cNvPr id="49422" name="Rectangle 84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23" name="Line 84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24" name="Line 84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25" name="Line 84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26" name="Line 84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27" name="Line 84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28" name="Line 84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29" name="Line 85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30" name="Line 85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31" name="Line 85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32" name="Line 85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33" name="Line 85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34" name="Line 85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35" name="Line 85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36" name="Line 85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49985" name="Group 858"/>
              <p:cNvGrpSpPr>
                <a:grpSpLocks/>
              </p:cNvGrpSpPr>
              <p:nvPr/>
            </p:nvGrpSpPr>
            <p:grpSpPr bwMode="auto">
              <a:xfrm>
                <a:off x="336" y="2880"/>
                <a:ext cx="48" cy="702"/>
                <a:chOff x="288" y="2256"/>
                <a:chExt cx="48" cy="702"/>
              </a:xfrm>
            </p:grpSpPr>
            <p:sp>
              <p:nvSpPr>
                <p:cNvPr id="49407" name="Rectangle 85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08" name="Line 86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09" name="Line 86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0" name="Line 86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1" name="Line 86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2" name="Line 86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3" name="Line 86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4" name="Line 86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5" name="Line 86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6" name="Line 86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7" name="Line 86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8" name="Line 87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19" name="Line 87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20" name="Line 87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21" name="Line 87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16" name="Group 874"/>
              <p:cNvGrpSpPr>
                <a:grpSpLocks/>
              </p:cNvGrpSpPr>
              <p:nvPr/>
            </p:nvGrpSpPr>
            <p:grpSpPr bwMode="auto">
              <a:xfrm>
                <a:off x="384" y="2880"/>
                <a:ext cx="48" cy="702"/>
                <a:chOff x="288" y="2256"/>
                <a:chExt cx="48" cy="702"/>
              </a:xfrm>
            </p:grpSpPr>
            <p:sp>
              <p:nvSpPr>
                <p:cNvPr id="49392" name="Rectangle 87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93" name="Line 87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94" name="Line 87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95" name="Line 87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96" name="Line 87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97" name="Line 88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98" name="Line 88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99" name="Line 88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00" name="Line 88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01" name="Line 88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02" name="Line 88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03" name="Line 88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04" name="Line 88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05" name="Line 88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406" name="Line 88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17" name="Group 890"/>
              <p:cNvGrpSpPr>
                <a:grpSpLocks/>
              </p:cNvGrpSpPr>
              <p:nvPr/>
            </p:nvGrpSpPr>
            <p:grpSpPr bwMode="auto">
              <a:xfrm>
                <a:off x="432" y="2880"/>
                <a:ext cx="48" cy="702"/>
                <a:chOff x="288" y="2256"/>
                <a:chExt cx="48" cy="702"/>
              </a:xfrm>
            </p:grpSpPr>
            <p:sp>
              <p:nvSpPr>
                <p:cNvPr id="49377" name="Rectangle 89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78" name="Line 89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79" name="Line 89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0" name="Line 89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1" name="Line 89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2" name="Line 89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3" name="Line 89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4" name="Line 89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5" name="Line 89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6" name="Line 90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7" name="Line 90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8" name="Line 90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89" name="Line 90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90" name="Line 90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91" name="Line 90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18" name="Group 906"/>
              <p:cNvGrpSpPr>
                <a:grpSpLocks/>
              </p:cNvGrpSpPr>
              <p:nvPr/>
            </p:nvGrpSpPr>
            <p:grpSpPr bwMode="auto">
              <a:xfrm>
                <a:off x="480" y="2880"/>
                <a:ext cx="48" cy="702"/>
                <a:chOff x="288" y="2256"/>
                <a:chExt cx="48" cy="702"/>
              </a:xfrm>
            </p:grpSpPr>
            <p:sp>
              <p:nvSpPr>
                <p:cNvPr id="49362" name="Rectangle 90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63" name="Line 90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64" name="Line 90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65" name="Line 91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66" name="Line 91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67" name="Line 91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68" name="Line 91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69" name="Line 91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70" name="Line 91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71" name="Line 91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72" name="Line 91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73" name="Line 91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74" name="Line 91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75" name="Line 92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76" name="Line 92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19" name="Group 922"/>
              <p:cNvGrpSpPr>
                <a:grpSpLocks/>
              </p:cNvGrpSpPr>
              <p:nvPr/>
            </p:nvGrpSpPr>
            <p:grpSpPr bwMode="auto">
              <a:xfrm>
                <a:off x="528" y="2880"/>
                <a:ext cx="48" cy="702"/>
                <a:chOff x="288" y="2256"/>
                <a:chExt cx="48" cy="702"/>
              </a:xfrm>
            </p:grpSpPr>
            <p:sp>
              <p:nvSpPr>
                <p:cNvPr id="49347" name="Rectangle 92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48" name="Line 92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49" name="Line 92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0" name="Line 92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1" name="Line 92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2" name="Line 92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3" name="Line 92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4" name="Line 93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5" name="Line 93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6" name="Line 93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7" name="Line 93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8" name="Line 93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59" name="Line 93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60" name="Line 93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61" name="Line 93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20" name="Group 938"/>
              <p:cNvGrpSpPr>
                <a:grpSpLocks/>
              </p:cNvGrpSpPr>
              <p:nvPr/>
            </p:nvGrpSpPr>
            <p:grpSpPr bwMode="auto">
              <a:xfrm>
                <a:off x="576" y="2880"/>
                <a:ext cx="48" cy="702"/>
                <a:chOff x="288" y="2256"/>
                <a:chExt cx="48" cy="702"/>
              </a:xfrm>
            </p:grpSpPr>
            <p:sp>
              <p:nvSpPr>
                <p:cNvPr id="49332" name="Rectangle 93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33" name="Line 94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34" name="Line 94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35" name="Line 94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36" name="Line 94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37" name="Line 94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38" name="Line 94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39" name="Line 94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40" name="Line 94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41" name="Line 94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42" name="Line 94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43" name="Line 95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44" name="Line 95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45" name="Line 95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46" name="Line 95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21" name="Group 954"/>
              <p:cNvGrpSpPr>
                <a:grpSpLocks/>
              </p:cNvGrpSpPr>
              <p:nvPr/>
            </p:nvGrpSpPr>
            <p:grpSpPr bwMode="auto">
              <a:xfrm>
                <a:off x="624" y="2880"/>
                <a:ext cx="48" cy="702"/>
                <a:chOff x="288" y="2256"/>
                <a:chExt cx="48" cy="702"/>
              </a:xfrm>
            </p:grpSpPr>
            <p:sp>
              <p:nvSpPr>
                <p:cNvPr id="49317" name="Rectangle 95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18" name="Line 95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19" name="Line 95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0" name="Line 95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1" name="Line 95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2" name="Line 96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3" name="Line 96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4" name="Line 96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5" name="Line 96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6" name="Line 96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7" name="Line 96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8" name="Line 96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29" name="Line 96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30" name="Line 96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31" name="Line 96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22" name="Group 970"/>
              <p:cNvGrpSpPr>
                <a:grpSpLocks/>
              </p:cNvGrpSpPr>
              <p:nvPr/>
            </p:nvGrpSpPr>
            <p:grpSpPr bwMode="auto">
              <a:xfrm>
                <a:off x="672" y="2880"/>
                <a:ext cx="48" cy="702"/>
                <a:chOff x="288" y="2256"/>
                <a:chExt cx="48" cy="702"/>
              </a:xfrm>
            </p:grpSpPr>
            <p:sp>
              <p:nvSpPr>
                <p:cNvPr id="49302" name="Rectangle 97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03" name="Line 97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04" name="Line 97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05" name="Line 97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06" name="Line 97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07" name="Line 97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08" name="Line 97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09" name="Line 97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10" name="Line 97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11" name="Line 98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12" name="Line 98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13" name="Line 98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14" name="Line 98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15" name="Line 98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16" name="Line 98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23" name="Group 986"/>
              <p:cNvGrpSpPr>
                <a:grpSpLocks/>
              </p:cNvGrpSpPr>
              <p:nvPr/>
            </p:nvGrpSpPr>
            <p:grpSpPr bwMode="auto">
              <a:xfrm>
                <a:off x="720" y="2880"/>
                <a:ext cx="48" cy="702"/>
                <a:chOff x="288" y="2256"/>
                <a:chExt cx="48" cy="702"/>
              </a:xfrm>
            </p:grpSpPr>
            <p:sp>
              <p:nvSpPr>
                <p:cNvPr id="49287" name="Rectangle 98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88" name="Line 98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89" name="Line 98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0" name="Line 99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1" name="Line 99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2" name="Line 99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3" name="Line 99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4" name="Line 99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5" name="Line 99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6" name="Line 99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7" name="Line 99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8" name="Line 99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99" name="Line 99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00" name="Line 100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301" name="Line 100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24" name="Group 1002"/>
              <p:cNvGrpSpPr>
                <a:grpSpLocks/>
              </p:cNvGrpSpPr>
              <p:nvPr/>
            </p:nvGrpSpPr>
            <p:grpSpPr bwMode="auto">
              <a:xfrm>
                <a:off x="768" y="2880"/>
                <a:ext cx="48" cy="702"/>
                <a:chOff x="288" y="2256"/>
                <a:chExt cx="48" cy="702"/>
              </a:xfrm>
            </p:grpSpPr>
            <p:sp>
              <p:nvSpPr>
                <p:cNvPr id="49272" name="Rectangle 100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73" name="Line 100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74" name="Line 100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75" name="Line 100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76" name="Line 100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77" name="Line 100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78" name="Line 100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79" name="Line 101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80" name="Line 101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81" name="Line 101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82" name="Line 101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83" name="Line 101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84" name="Line 101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85" name="Line 101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86" name="Line 101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25" name="Group 1018"/>
              <p:cNvGrpSpPr>
                <a:grpSpLocks/>
              </p:cNvGrpSpPr>
              <p:nvPr/>
            </p:nvGrpSpPr>
            <p:grpSpPr bwMode="auto">
              <a:xfrm>
                <a:off x="816" y="2880"/>
                <a:ext cx="48" cy="702"/>
                <a:chOff x="288" y="2256"/>
                <a:chExt cx="48" cy="702"/>
              </a:xfrm>
            </p:grpSpPr>
            <p:sp>
              <p:nvSpPr>
                <p:cNvPr id="49257" name="Rectangle 101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58" name="Line 102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59" name="Line 102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0" name="Line 102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1" name="Line 102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2" name="Line 102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3" name="Line 102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4" name="Line 102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5" name="Line 102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6" name="Line 102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7" name="Line 102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8" name="Line 103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69" name="Line 103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70" name="Line 103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71" name="Line 103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26" name="Group 1034"/>
              <p:cNvGrpSpPr>
                <a:grpSpLocks/>
              </p:cNvGrpSpPr>
              <p:nvPr/>
            </p:nvGrpSpPr>
            <p:grpSpPr bwMode="auto">
              <a:xfrm>
                <a:off x="864" y="2880"/>
                <a:ext cx="48" cy="702"/>
                <a:chOff x="288" y="2256"/>
                <a:chExt cx="48" cy="702"/>
              </a:xfrm>
            </p:grpSpPr>
            <p:sp>
              <p:nvSpPr>
                <p:cNvPr id="49242" name="Rectangle 103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43" name="Line 103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44" name="Line 103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45" name="Line 103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46" name="Line 103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47" name="Line 104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48" name="Line 104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49" name="Line 104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50" name="Line 104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51" name="Line 104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52" name="Line 104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53" name="Line 104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54" name="Line 104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55" name="Line 104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56" name="Line 104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27" name="Group 1050"/>
              <p:cNvGrpSpPr>
                <a:grpSpLocks/>
              </p:cNvGrpSpPr>
              <p:nvPr/>
            </p:nvGrpSpPr>
            <p:grpSpPr bwMode="auto">
              <a:xfrm>
                <a:off x="912" y="2880"/>
                <a:ext cx="48" cy="702"/>
                <a:chOff x="288" y="2256"/>
                <a:chExt cx="48" cy="702"/>
              </a:xfrm>
            </p:grpSpPr>
            <p:sp>
              <p:nvSpPr>
                <p:cNvPr id="49227" name="Rectangle 105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28" name="Line 105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29" name="Line 105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0" name="Line 105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1" name="Line 105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2" name="Line 105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3" name="Line 105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4" name="Line 105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5" name="Line 105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6" name="Line 106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7" name="Line 106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8" name="Line 106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39" name="Line 106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40" name="Line 106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41" name="Line 106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0028" name="Group 1066"/>
              <p:cNvGrpSpPr>
                <a:grpSpLocks/>
              </p:cNvGrpSpPr>
              <p:nvPr/>
            </p:nvGrpSpPr>
            <p:grpSpPr bwMode="auto">
              <a:xfrm>
                <a:off x="960" y="2880"/>
                <a:ext cx="48" cy="702"/>
                <a:chOff x="288" y="2256"/>
                <a:chExt cx="48" cy="702"/>
              </a:xfrm>
            </p:grpSpPr>
            <p:sp>
              <p:nvSpPr>
                <p:cNvPr id="49212" name="Rectangle 106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13" name="Line 106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14" name="Line 106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15" name="Line 107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16" name="Line 107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17" name="Line 107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18" name="Line 107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19" name="Line 107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20" name="Line 107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21" name="Line 107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22" name="Line 107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23" name="Line 107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24" name="Line 107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25" name="Line 108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226" name="Line 108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50029" name="Group 1082"/>
            <p:cNvGrpSpPr>
              <a:grpSpLocks/>
            </p:cNvGrpSpPr>
            <p:nvPr/>
          </p:nvGrpSpPr>
          <p:grpSpPr bwMode="auto">
            <a:xfrm>
              <a:off x="1008" y="3042"/>
              <a:ext cx="48" cy="702"/>
              <a:chOff x="288" y="2256"/>
              <a:chExt cx="48" cy="702"/>
            </a:xfrm>
          </p:grpSpPr>
          <p:sp>
            <p:nvSpPr>
              <p:cNvPr id="49182" name="Rectangle 1083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00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83" name="Line 1084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84" name="Line 1085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85" name="Line 1086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86" name="Line 1087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87" name="Line 1088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88" name="Line 1089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89" name="Line 1090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90" name="Line 1091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91" name="Line 1092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92" name="Line 1093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93" name="Line 1094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94" name="Line 1095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95" name="Line 1096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96" name="Line 1097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50030" name="Group 1098"/>
            <p:cNvGrpSpPr>
              <a:grpSpLocks/>
            </p:cNvGrpSpPr>
            <p:nvPr/>
          </p:nvGrpSpPr>
          <p:grpSpPr bwMode="auto">
            <a:xfrm>
              <a:off x="1056" y="3042"/>
              <a:ext cx="48" cy="702"/>
              <a:chOff x="288" y="2256"/>
              <a:chExt cx="48" cy="702"/>
            </a:xfrm>
          </p:grpSpPr>
          <p:sp>
            <p:nvSpPr>
              <p:cNvPr id="49167" name="Rectangle 1099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00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68" name="Line 1100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69" name="Line 1101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0" name="Line 1102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1" name="Line 1103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2" name="Line 1104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3" name="Line 1105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4" name="Line 1106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5" name="Line 1107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6" name="Line 1108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7" name="Line 1109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8" name="Line 1110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79" name="Line 1111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80" name="Line 1112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49181" name="Line 1113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  <p:sp>
        <p:nvSpPr>
          <p:cNvPr id="1128" name="TextBox 1127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0"/>
                                        <p:tgtEl>
                                          <p:spTgt spid="22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8" name="Picture 17" descr="gray_koalahead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1998663"/>
            <a:ext cx="13716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86" name="Rectangle 3"/>
          <p:cNvSpPr txBox="1">
            <a:spLocks noChangeArrowheads="1"/>
          </p:cNvSpPr>
          <p:nvPr/>
        </p:nvSpPr>
        <p:spPr>
          <a:xfrm>
            <a:off x="229254" y="1434306"/>
            <a:ext cx="88147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 err="1">
                <a:latin typeface="Times New Roman"/>
                <a:cs typeface="Times New Roman"/>
              </a:rPr>
              <a:t>reprezentări</a:t>
            </a:r>
            <a:r>
              <a:rPr lang="en-US" sz="2600" dirty="0">
                <a:latin typeface="Times New Roman"/>
                <a:cs typeface="Times New Roman"/>
              </a:rPr>
              <a:t> pe </a:t>
            </a:r>
            <a:r>
              <a:rPr lang="en-US" sz="2600" dirty="0" err="1">
                <a:latin typeface="Times New Roman"/>
                <a:cs typeface="Times New Roman"/>
              </a:rPr>
              <a:t>baza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pixeli</a:t>
            </a:r>
            <a:r>
              <a:rPr lang="en-US" sz="2600" dirty="0">
                <a:latin typeface="Times New Roman"/>
                <a:cs typeface="Times New Roman"/>
              </a:rPr>
              <a:t> – </a:t>
            </a:r>
            <a:r>
              <a:rPr lang="en-US" sz="2600" dirty="0" err="1">
                <a:latin typeface="Times New Roman"/>
                <a:cs typeface="Times New Roman"/>
              </a:rPr>
              <a:t>senzitive</a:t>
            </a:r>
            <a:r>
              <a:rPr lang="en-US" sz="2600" dirty="0">
                <a:latin typeface="Times New Roman"/>
                <a:cs typeface="Times New Roman"/>
              </a:rPr>
              <a:t> la </a:t>
            </a:r>
            <a:r>
              <a:rPr lang="en-US" sz="2600" dirty="0" err="1">
                <a:latin typeface="Times New Roman"/>
                <a:cs typeface="Times New Roman"/>
              </a:rPr>
              <a:t>mici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translații</a:t>
            </a:r>
            <a:endParaRPr lang="en-US" sz="2600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sz="2600" dirty="0" err="1">
                <a:latin typeface="Times New Roman"/>
                <a:cs typeface="Times New Roman"/>
              </a:rPr>
              <a:t>descriptori</a:t>
            </a:r>
            <a:r>
              <a:rPr lang="en-US" sz="2600" dirty="0">
                <a:latin typeface="Times New Roman"/>
                <a:cs typeface="Times New Roman"/>
              </a:rPr>
              <a:t> pe </a:t>
            </a:r>
            <a:r>
              <a:rPr lang="en-US" sz="2600" dirty="0" err="1">
                <a:latin typeface="Times New Roman"/>
                <a:cs typeface="Times New Roman"/>
              </a:rPr>
              <a:t>bază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culoare</a:t>
            </a:r>
            <a:r>
              <a:rPr lang="en-US" sz="2600" dirty="0">
                <a:latin typeface="Times New Roman"/>
                <a:cs typeface="Times New Roman"/>
              </a:rPr>
              <a:t>/</a:t>
            </a:r>
            <a:r>
              <a:rPr lang="en-US" sz="2600" dirty="0" err="1">
                <a:latin typeface="Times New Roman"/>
                <a:cs typeface="Times New Roman"/>
              </a:rPr>
              <a:t>intensități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tonuri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gri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senzitivi</a:t>
            </a:r>
            <a:r>
              <a:rPr lang="en-US" sz="2600" dirty="0">
                <a:latin typeface="Times New Roman"/>
                <a:cs typeface="Times New Roman"/>
              </a:rPr>
              <a:t> la </a:t>
            </a:r>
            <a:r>
              <a:rPr lang="en-US" sz="2600" dirty="0" err="1">
                <a:latin typeface="Times New Roman"/>
                <a:cs typeface="Times New Roman"/>
              </a:rPr>
              <a:t>iluminarea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scenei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si</a:t>
            </a:r>
            <a:r>
              <a:rPr lang="en-US" sz="2600" dirty="0">
                <a:latin typeface="Times New Roman"/>
                <a:cs typeface="Times New Roman"/>
              </a:rPr>
              <a:t> la </a:t>
            </a:r>
            <a:r>
              <a:rPr lang="en-US" sz="2600" dirty="0" err="1">
                <a:latin typeface="Times New Roman"/>
                <a:cs typeface="Times New Roman"/>
              </a:rPr>
              <a:t>variabilitatea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înfățişării</a:t>
            </a:r>
            <a:r>
              <a:rPr lang="en-US" sz="2600" dirty="0">
                <a:latin typeface="Times New Roman"/>
                <a:cs typeface="Times New Roman"/>
              </a:rPr>
              <a:t> intra-</a:t>
            </a:r>
            <a:r>
              <a:rPr lang="en-US" sz="2600" dirty="0" err="1">
                <a:latin typeface="Times New Roman"/>
                <a:cs typeface="Times New Roman"/>
              </a:rPr>
              <a:t>clasă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-50488" y="69196"/>
            <a:ext cx="9144000" cy="87085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Extragere</a:t>
            </a:r>
            <a:r>
              <a:rPr lang="en-US" sz="4000">
                <a:latin typeface="Times New Roman"/>
                <a:cs typeface="Times New Roman"/>
              </a:rPr>
              <a:t> de </a:t>
            </a:r>
            <a:r>
              <a:rPr lang="en-US" sz="4000" err="1">
                <a:latin typeface="Times New Roman"/>
                <a:cs typeface="Times New Roman"/>
              </a:rPr>
              <a:t>caracteristici</a:t>
            </a:r>
            <a:r>
              <a:rPr lang="en-US" sz="4000">
                <a:latin typeface="Times New Roman"/>
                <a:cs typeface="Times New Roman"/>
              </a:rPr>
              <a:t>:</a:t>
            </a:r>
            <a:br>
              <a:rPr lang="en-US" sz="4000">
                <a:latin typeface="Times New Roman"/>
                <a:cs typeface="Times New Roman"/>
              </a:rPr>
            </a:br>
            <a:r>
              <a:rPr lang="en-US" sz="4000" err="1">
                <a:latin typeface="Times New Roman"/>
                <a:cs typeface="Times New Roman"/>
              </a:rPr>
              <a:t>înfățisarea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globală</a:t>
            </a:r>
            <a:r>
              <a:rPr lang="en-US" sz="4000">
                <a:latin typeface="Times New Roman"/>
                <a:cs typeface="Times New Roman"/>
              </a:rPr>
              <a:t> a </a:t>
            </a:r>
            <a:r>
              <a:rPr lang="en-US" sz="4000" err="1">
                <a:latin typeface="Times New Roman"/>
                <a:cs typeface="Times New Roman"/>
              </a:rPr>
              <a:t>unei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ferestre</a:t>
            </a:r>
            <a:endParaRPr lang="en-US" sz="4000">
              <a:latin typeface="Times New Roman"/>
              <a:cs typeface="Times New Roman"/>
            </a:endParaRPr>
          </a:p>
        </p:txBody>
      </p:sp>
      <p:pic>
        <p:nvPicPr>
          <p:cNvPr id="229456" name="Picture 12" descr="pandahead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4630" y="1990725"/>
            <a:ext cx="1274763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457" name="Picture 13" descr="pandahead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6068" y="1990725"/>
            <a:ext cx="1249363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458" name="Picture 14" descr="pandahead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91630" y="1990725"/>
            <a:ext cx="12065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459" name="Picture 15" descr="gray_koalahea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775" y="2008188"/>
            <a:ext cx="1343025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460" name="Picture 16" descr="gray_koalahead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1990725"/>
            <a:ext cx="150495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461" name="Picture 17" descr="gray_koalahead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870" y="1998663"/>
            <a:ext cx="13716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0" name="Group 1119"/>
          <p:cNvGrpSpPr/>
          <p:nvPr/>
        </p:nvGrpSpPr>
        <p:grpSpPr>
          <a:xfrm>
            <a:off x="494446" y="2016725"/>
            <a:ext cx="8648337" cy="1142999"/>
            <a:chOff x="494446" y="2016725"/>
            <a:chExt cx="8648337" cy="1142999"/>
          </a:xfrm>
        </p:grpSpPr>
        <p:grpSp>
          <p:nvGrpSpPr>
            <p:cNvPr id="4142" name="Group 292"/>
            <p:cNvGrpSpPr>
              <a:grpSpLocks/>
            </p:cNvGrpSpPr>
            <p:nvPr/>
          </p:nvGrpSpPr>
          <p:grpSpPr bwMode="auto">
            <a:xfrm>
              <a:off x="6581310" y="2027044"/>
              <a:ext cx="1234121" cy="1114425"/>
              <a:chOff x="288" y="3042"/>
              <a:chExt cx="816" cy="702"/>
            </a:xfrm>
          </p:grpSpPr>
          <p:grpSp>
            <p:nvGrpSpPr>
              <p:cNvPr id="4143" name="Group 293"/>
              <p:cNvGrpSpPr>
                <a:grpSpLocks/>
              </p:cNvGrpSpPr>
              <p:nvPr/>
            </p:nvGrpSpPr>
            <p:grpSpPr bwMode="auto">
              <a:xfrm>
                <a:off x="288" y="3042"/>
                <a:ext cx="720" cy="702"/>
                <a:chOff x="288" y="2880"/>
                <a:chExt cx="720" cy="702"/>
              </a:xfrm>
            </p:grpSpPr>
            <p:grpSp>
              <p:nvGrpSpPr>
                <p:cNvPr id="4176" name="Group 294"/>
                <p:cNvGrpSpPr>
                  <a:grpSpLocks/>
                </p:cNvGrpSpPr>
                <p:nvPr/>
              </p:nvGrpSpPr>
              <p:grpSpPr bwMode="auto">
                <a:xfrm>
                  <a:off x="28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401" name="Rectangle 29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02" name="Line 2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03" name="Line 2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04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05" name="Line 2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06" name="Line 3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07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08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09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10" name="Line 3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11" name="Line 3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12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13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14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15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77" name="Group 310"/>
                <p:cNvGrpSpPr>
                  <a:grpSpLocks/>
                </p:cNvGrpSpPr>
                <p:nvPr/>
              </p:nvGrpSpPr>
              <p:grpSpPr bwMode="auto">
                <a:xfrm>
                  <a:off x="33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386" name="Rectangle 31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87" name="Line 3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88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89" name="Line 3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0" name="Line 3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1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2" name="Line 3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3" name="Line 3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4" name="Line 3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5" name="Line 3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6" name="Line 3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7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8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99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00" name="Line 3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78" name="Group 326"/>
                <p:cNvGrpSpPr>
                  <a:grpSpLocks/>
                </p:cNvGrpSpPr>
                <p:nvPr/>
              </p:nvGrpSpPr>
              <p:grpSpPr bwMode="auto">
                <a:xfrm>
                  <a:off x="38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371" name="Rectangle 32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72" name="Line 3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73" name="Line 3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74" name="Line 3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75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76" name="Line 3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77" name="Line 3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78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79" name="Line 3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80" name="Line 3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81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82" name="Line 33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83" name="Line 33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84" name="Line 3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85" name="Line 3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79" name="Group 342"/>
                <p:cNvGrpSpPr>
                  <a:grpSpLocks/>
                </p:cNvGrpSpPr>
                <p:nvPr/>
              </p:nvGrpSpPr>
              <p:grpSpPr bwMode="auto">
                <a:xfrm>
                  <a:off x="43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356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57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58" name="Line 3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59" name="Line 3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0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1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2" name="Line 3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3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4" name="Line 3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5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6" name="Line 3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7" name="Line 35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8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69" name="Line 3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70" name="Line 3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0" name="Group 358"/>
                <p:cNvGrpSpPr>
                  <a:grpSpLocks/>
                </p:cNvGrpSpPr>
                <p:nvPr/>
              </p:nvGrpSpPr>
              <p:grpSpPr bwMode="auto">
                <a:xfrm>
                  <a:off x="48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341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42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43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44" name="Line 3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45" name="Line 3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46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47" name="Line 3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48" name="Line 3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49" name="Line 3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50" name="Line 3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51" name="Line 3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52" name="Line 37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53" name="Line 37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54" name="Line 3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55" name="Line 3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1" name="Group 374"/>
                <p:cNvGrpSpPr>
                  <a:grpSpLocks/>
                </p:cNvGrpSpPr>
                <p:nvPr/>
              </p:nvGrpSpPr>
              <p:grpSpPr bwMode="auto">
                <a:xfrm>
                  <a:off x="52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326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27" name="Line 3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28" name="Line 3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29" name="Line 3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0" name="Line 3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1" name="Line 3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2" name="Line 3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3" name="Line 3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4" name="Line 3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5" name="Line 3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6" name="Line 3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7" name="Line 38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8" name="Line 38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39" name="Line 3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40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2" name="Group 390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311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12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13" name="Line 3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14" name="Line 3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15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16" name="Line 3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17" name="Line 3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18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19" name="Line 3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20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21" name="Line 4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22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23" name="Line 4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24" name="Line 4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25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3" name="Group 406"/>
                <p:cNvGrpSpPr>
                  <a:grpSpLocks/>
                </p:cNvGrpSpPr>
                <p:nvPr/>
              </p:nvGrpSpPr>
              <p:grpSpPr bwMode="auto">
                <a:xfrm>
                  <a:off x="62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296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97" name="Line 4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98" name="Line 4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99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0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1" name="Line 4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2" name="Line 4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3" name="Line 4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4" name="Line 4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5" name="Line 4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6" name="Line 4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7" name="Line 4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8" name="Line 4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09" name="Line 4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310" name="Line 4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4" name="Group 422"/>
                <p:cNvGrpSpPr>
                  <a:grpSpLocks/>
                </p:cNvGrpSpPr>
                <p:nvPr/>
              </p:nvGrpSpPr>
              <p:grpSpPr bwMode="auto">
                <a:xfrm>
                  <a:off x="67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281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82" name="Line 4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83" name="Line 4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84" name="Line 4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85" name="Line 4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86" name="Line 4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87" name="Line 4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88" name="Line 4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89" name="Line 4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90" name="Line 4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91" name="Line 4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92" name="Line 4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93" name="Line 4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94" name="Line 4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95" name="Line 4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5" name="Group 438"/>
                <p:cNvGrpSpPr>
                  <a:grpSpLocks/>
                </p:cNvGrpSpPr>
                <p:nvPr/>
              </p:nvGrpSpPr>
              <p:grpSpPr bwMode="auto">
                <a:xfrm>
                  <a:off x="72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266" name="Rectangle 43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67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68" name="Line 4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69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0" name="Line 44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1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2" name="Line 4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3" name="Line 4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4" name="Line 4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5" name="Line 4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6" name="Line 4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7" name="Line 4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8" name="Line 4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79" name="Line 4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80" name="Line 4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6" name="Group 454"/>
                <p:cNvGrpSpPr>
                  <a:grpSpLocks/>
                </p:cNvGrpSpPr>
                <p:nvPr/>
              </p:nvGrpSpPr>
              <p:grpSpPr bwMode="auto">
                <a:xfrm>
                  <a:off x="76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251" name="Rectangle 45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52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53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54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55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56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57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58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59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60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61" name="Line 4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62" name="Line 4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63" name="Line 4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64" name="Line 4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65" name="Line 4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7" name="Group 470"/>
                <p:cNvGrpSpPr>
                  <a:grpSpLocks/>
                </p:cNvGrpSpPr>
                <p:nvPr/>
              </p:nvGrpSpPr>
              <p:grpSpPr bwMode="auto">
                <a:xfrm>
                  <a:off x="81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236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37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38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39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0" name="Line 47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1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2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3" name="Line 4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4" name="Line 4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5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6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7" name="Line 4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8" name="Line 4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49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50" name="Line 4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8" name="Group 486"/>
                <p:cNvGrpSpPr>
                  <a:grpSpLocks/>
                </p:cNvGrpSpPr>
                <p:nvPr/>
              </p:nvGrpSpPr>
              <p:grpSpPr bwMode="auto">
                <a:xfrm>
                  <a:off x="86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221" name="Rectangle 48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22" name="Line 4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23" name="Line 4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24" name="Line 49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25" name="Line 49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26" name="Line 4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27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28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29" name="Line 4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30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31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32" name="Line 4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33" name="Line 4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34" name="Line 5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35" name="Line 5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89" name="Group 502"/>
                <p:cNvGrpSpPr>
                  <a:grpSpLocks/>
                </p:cNvGrpSpPr>
                <p:nvPr/>
              </p:nvGrpSpPr>
              <p:grpSpPr bwMode="auto">
                <a:xfrm>
                  <a:off x="91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206" name="Rectangle 50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07" name="Line 5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08" name="Line 5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09" name="Line 5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0" name="Line 5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1" name="Line 5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2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3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4" name="Line 5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5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6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7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8" name="Line 5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19" name="Line 5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20" name="Line 5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190" name="Group 518"/>
                <p:cNvGrpSpPr>
                  <a:grpSpLocks/>
                </p:cNvGrpSpPr>
                <p:nvPr/>
              </p:nvGrpSpPr>
              <p:grpSpPr bwMode="auto">
                <a:xfrm>
                  <a:off x="96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191" name="Rectangle 51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192" name="Line 5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193" name="Line 5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194" name="Line 5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195" name="Line 5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196" name="Line 5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197" name="Line 5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198" name="Line 5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199" name="Line 5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00" name="Line 5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01" name="Line 5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02" name="Line 5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03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04" name="Line 5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205" name="Line 5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4144" name="Group 534"/>
              <p:cNvGrpSpPr>
                <a:grpSpLocks/>
              </p:cNvGrpSpPr>
              <p:nvPr/>
            </p:nvGrpSpPr>
            <p:grpSpPr bwMode="auto">
              <a:xfrm>
                <a:off x="1008" y="3042"/>
                <a:ext cx="48" cy="702"/>
                <a:chOff x="288" y="2256"/>
                <a:chExt cx="48" cy="702"/>
              </a:xfrm>
            </p:grpSpPr>
            <p:sp>
              <p:nvSpPr>
                <p:cNvPr id="4161" name="Rectangle 53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62" name="Line 53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63" name="Line 53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64" name="Line 53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65" name="Line 53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66" name="Line 54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67" name="Line 54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68" name="Line 54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69" name="Line 54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70" name="Line 54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71" name="Line 54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72" name="Line 54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73" name="Line 54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74" name="Line 54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75" name="Line 54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4145" name="Group 550"/>
              <p:cNvGrpSpPr>
                <a:grpSpLocks/>
              </p:cNvGrpSpPr>
              <p:nvPr/>
            </p:nvGrpSpPr>
            <p:grpSpPr bwMode="auto">
              <a:xfrm>
                <a:off x="1056" y="3042"/>
                <a:ext cx="48" cy="702"/>
                <a:chOff x="288" y="2256"/>
                <a:chExt cx="48" cy="702"/>
              </a:xfrm>
            </p:grpSpPr>
            <p:sp>
              <p:nvSpPr>
                <p:cNvPr id="4146" name="Rectangle 55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47" name="Line 55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48" name="Line 55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49" name="Line 55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0" name="Line 55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1" name="Line 55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2" name="Line 55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3" name="Line 55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4" name="Line 55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5" name="Line 56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6" name="Line 56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7" name="Line 56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8" name="Line 56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59" name="Line 56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160" name="Line 56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4416" name="Group 840"/>
            <p:cNvGrpSpPr>
              <a:grpSpLocks/>
            </p:cNvGrpSpPr>
            <p:nvPr/>
          </p:nvGrpSpPr>
          <p:grpSpPr bwMode="auto">
            <a:xfrm>
              <a:off x="5209018" y="2016725"/>
              <a:ext cx="1295400" cy="1114425"/>
              <a:chOff x="288" y="3042"/>
              <a:chExt cx="816" cy="702"/>
            </a:xfrm>
          </p:grpSpPr>
          <p:grpSp>
            <p:nvGrpSpPr>
              <p:cNvPr id="4417" name="Group 841"/>
              <p:cNvGrpSpPr>
                <a:grpSpLocks/>
              </p:cNvGrpSpPr>
              <p:nvPr/>
            </p:nvGrpSpPr>
            <p:grpSpPr bwMode="auto">
              <a:xfrm>
                <a:off x="288" y="3042"/>
                <a:ext cx="720" cy="702"/>
                <a:chOff x="288" y="2880"/>
                <a:chExt cx="720" cy="702"/>
              </a:xfrm>
            </p:grpSpPr>
            <p:grpSp>
              <p:nvGrpSpPr>
                <p:cNvPr id="4450" name="Group 842"/>
                <p:cNvGrpSpPr>
                  <a:grpSpLocks/>
                </p:cNvGrpSpPr>
                <p:nvPr/>
              </p:nvGrpSpPr>
              <p:grpSpPr bwMode="auto">
                <a:xfrm>
                  <a:off x="28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675" name="Rectangle 84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76" name="Line 8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77" name="Line 8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78" name="Line 8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79" name="Line 8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0" name="Line 8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1" name="Line 8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2" name="Line 8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3" name="Line 8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4" name="Line 8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5" name="Line 8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6" name="Line 85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7" name="Line 85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8" name="Line 8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89" name="Line 8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51" name="Group 858"/>
                <p:cNvGrpSpPr>
                  <a:grpSpLocks/>
                </p:cNvGrpSpPr>
                <p:nvPr/>
              </p:nvGrpSpPr>
              <p:grpSpPr bwMode="auto">
                <a:xfrm>
                  <a:off x="33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660" name="Rectangle 85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61" name="Line 8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62" name="Line 8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63" name="Line 8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64" name="Line 8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65" name="Line 8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66" name="Line 8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67" name="Line 8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68" name="Line 8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69" name="Line 8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70" name="Line 8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71" name="Line 87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72" name="Line 87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73" name="Line 8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74" name="Line 8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52" name="Group 874"/>
                <p:cNvGrpSpPr>
                  <a:grpSpLocks/>
                </p:cNvGrpSpPr>
                <p:nvPr/>
              </p:nvGrpSpPr>
              <p:grpSpPr bwMode="auto">
                <a:xfrm>
                  <a:off x="38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645" name="Rectangle 87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46" name="Line 8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47" name="Line 8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48" name="Line 8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49" name="Line 8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0" name="Line 8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1" name="Line 8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2" name="Line 8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3" name="Line 8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4" name="Line 8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5" name="Line 8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6" name="Line 88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7" name="Line 88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8" name="Line 8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59" name="Line 8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53" name="Group 890"/>
                <p:cNvGrpSpPr>
                  <a:grpSpLocks/>
                </p:cNvGrpSpPr>
                <p:nvPr/>
              </p:nvGrpSpPr>
              <p:grpSpPr bwMode="auto">
                <a:xfrm>
                  <a:off x="43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630" name="Rectangle 89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31" name="Line 8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32" name="Line 8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33" name="Line 8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34" name="Line 8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35" name="Line 8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36" name="Line 8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37" name="Line 8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38" name="Line 8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39" name="Line 9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40" name="Line 9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41" name="Line 9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42" name="Line 9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43" name="Line 9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44" name="Line 9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54" name="Group 906"/>
                <p:cNvGrpSpPr>
                  <a:grpSpLocks/>
                </p:cNvGrpSpPr>
                <p:nvPr/>
              </p:nvGrpSpPr>
              <p:grpSpPr bwMode="auto">
                <a:xfrm>
                  <a:off x="48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615" name="Rectangle 90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16" name="Line 9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17" name="Line 9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18" name="Line 9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19" name="Line 9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0" name="Line 9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1" name="Line 9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2" name="Line 9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3" name="Line 9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4" name="Line 9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5" name="Line 9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6" name="Line 9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7" name="Line 9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8" name="Line 9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29" name="Line 9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55" name="Group 922"/>
                <p:cNvGrpSpPr>
                  <a:grpSpLocks/>
                </p:cNvGrpSpPr>
                <p:nvPr/>
              </p:nvGrpSpPr>
              <p:grpSpPr bwMode="auto">
                <a:xfrm>
                  <a:off x="52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600" name="Rectangle 92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01" name="Line 9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02" name="Line 9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03" name="Line 9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04" name="Line 9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05" name="Line 9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06" name="Line 9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07" name="Line 9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08" name="Line 9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09" name="Line 9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10" name="Line 9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11" name="Line 9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12" name="Line 9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13" name="Line 9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614" name="Line 9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56" name="Group 938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585" name="Rectangle 93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86" name="Line 9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87" name="Line 9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88" name="Line 94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89" name="Line 94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0" name="Line 9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1" name="Line 9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2" name="Line 9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3" name="Line 9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4" name="Line 9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5" name="Line 9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6" name="Line 9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7" name="Line 9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8" name="Line 9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99" name="Line 9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57" name="Group 954"/>
                <p:cNvGrpSpPr>
                  <a:grpSpLocks/>
                </p:cNvGrpSpPr>
                <p:nvPr/>
              </p:nvGrpSpPr>
              <p:grpSpPr bwMode="auto">
                <a:xfrm>
                  <a:off x="62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570" name="Rectangle 95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71" name="Line 9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72" name="Line 9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73" name="Line 95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74" name="Line 95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75" name="Line 9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76" name="Line 9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77" name="Line 9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78" name="Line 9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79" name="Line 9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80" name="Line 9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81" name="Line 9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82" name="Line 9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83" name="Line 9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84" name="Line 9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58" name="Group 970"/>
                <p:cNvGrpSpPr>
                  <a:grpSpLocks/>
                </p:cNvGrpSpPr>
                <p:nvPr/>
              </p:nvGrpSpPr>
              <p:grpSpPr bwMode="auto">
                <a:xfrm>
                  <a:off x="67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555" name="Rectangle 97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56" name="Line 9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57" name="Line 9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58" name="Line 97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59" name="Line 97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0" name="Line 9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1" name="Line 9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2" name="Line 9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3" name="Line 9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4" name="Line 9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5" name="Line 9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6" name="Line 9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7" name="Line 9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8" name="Line 9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69" name="Line 9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59" name="Group 986"/>
                <p:cNvGrpSpPr>
                  <a:grpSpLocks/>
                </p:cNvGrpSpPr>
                <p:nvPr/>
              </p:nvGrpSpPr>
              <p:grpSpPr bwMode="auto">
                <a:xfrm>
                  <a:off x="72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540" name="Rectangle 98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41" name="Line 9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42" name="Line 9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43" name="Line 99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44" name="Line 99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45" name="Line 9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46" name="Line 9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47" name="Line 9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48" name="Line 9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49" name="Line 9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50" name="Line 9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51" name="Line 9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52" name="Line 9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53" name="Line 10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54" name="Line 10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60" name="Group 1002"/>
                <p:cNvGrpSpPr>
                  <a:grpSpLocks/>
                </p:cNvGrpSpPr>
                <p:nvPr/>
              </p:nvGrpSpPr>
              <p:grpSpPr bwMode="auto">
                <a:xfrm>
                  <a:off x="76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525" name="Rectangle 100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26" name="Line 10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27" name="Line 10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28" name="Line 10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29" name="Line 10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0" name="Line 10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1" name="Line 10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2" name="Line 10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3" name="Line 10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4" name="Line 10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5" name="Line 10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6" name="Line 10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7" name="Line 10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8" name="Line 10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39" name="Line 10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61" name="Group 1018"/>
                <p:cNvGrpSpPr>
                  <a:grpSpLocks/>
                </p:cNvGrpSpPr>
                <p:nvPr/>
              </p:nvGrpSpPr>
              <p:grpSpPr bwMode="auto">
                <a:xfrm>
                  <a:off x="81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510" name="Rectangle 101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11" name="Line 10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12" name="Line 10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13" name="Line 10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14" name="Line 10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15" name="Line 10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16" name="Line 10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17" name="Line 10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18" name="Line 10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19" name="Line 10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20" name="Line 10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21" name="Line 10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22" name="Line 10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23" name="Line 10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24" name="Line 10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62" name="Group 1034"/>
                <p:cNvGrpSpPr>
                  <a:grpSpLocks/>
                </p:cNvGrpSpPr>
                <p:nvPr/>
              </p:nvGrpSpPr>
              <p:grpSpPr bwMode="auto">
                <a:xfrm>
                  <a:off x="86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495" name="Rectangle 103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96" name="Line 10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97" name="Line 10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98" name="Line 103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99" name="Line 103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0" name="Line 10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1" name="Line 10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2" name="Line 104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3" name="Line 104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4" name="Line 10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5" name="Line 10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6" name="Line 10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7" name="Line 10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8" name="Line 10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509" name="Line 10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63" name="Group 1050"/>
                <p:cNvGrpSpPr>
                  <a:grpSpLocks/>
                </p:cNvGrpSpPr>
                <p:nvPr/>
              </p:nvGrpSpPr>
              <p:grpSpPr bwMode="auto">
                <a:xfrm>
                  <a:off x="91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480" name="Rectangle 105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81" name="Line 10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82" name="Line 10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83" name="Line 105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84" name="Line 105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85" name="Line 10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86" name="Line 10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87" name="Line 105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88" name="Line 105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89" name="Line 10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90" name="Line 10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91" name="Line 10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92" name="Line 10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93" name="Line 10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94" name="Line 10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464" name="Group 1066"/>
                <p:cNvGrpSpPr>
                  <a:grpSpLocks/>
                </p:cNvGrpSpPr>
                <p:nvPr/>
              </p:nvGrpSpPr>
              <p:grpSpPr bwMode="auto">
                <a:xfrm>
                  <a:off x="96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465" name="Rectangle 106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66" name="Line 10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67" name="Line 10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68" name="Line 107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69" name="Line 107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0" name="Line 10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1" name="Line 10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2" name="Line 107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3" name="Line 107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4" name="Line 10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5" name="Line 10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6" name="Line 10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7" name="Line 10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8" name="Line 10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479" name="Line 10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4418" name="Group 1082"/>
              <p:cNvGrpSpPr>
                <a:grpSpLocks/>
              </p:cNvGrpSpPr>
              <p:nvPr/>
            </p:nvGrpSpPr>
            <p:grpSpPr bwMode="auto">
              <a:xfrm>
                <a:off x="1008" y="3042"/>
                <a:ext cx="48" cy="702"/>
                <a:chOff x="288" y="2256"/>
                <a:chExt cx="48" cy="702"/>
              </a:xfrm>
            </p:grpSpPr>
            <p:sp>
              <p:nvSpPr>
                <p:cNvPr id="4435" name="Rectangle 108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36" name="Line 108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37" name="Line 108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38" name="Line 108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39" name="Line 108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0" name="Line 108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1" name="Line 108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2" name="Line 109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3" name="Line 109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4" name="Line 109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5" name="Line 109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6" name="Line 109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7" name="Line 109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8" name="Line 109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49" name="Line 109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4419" name="Group 1098"/>
              <p:cNvGrpSpPr>
                <a:grpSpLocks/>
              </p:cNvGrpSpPr>
              <p:nvPr/>
            </p:nvGrpSpPr>
            <p:grpSpPr bwMode="auto">
              <a:xfrm>
                <a:off x="1056" y="3042"/>
                <a:ext cx="48" cy="702"/>
                <a:chOff x="288" y="2256"/>
                <a:chExt cx="48" cy="702"/>
              </a:xfrm>
            </p:grpSpPr>
            <p:sp>
              <p:nvSpPr>
                <p:cNvPr id="4420" name="Rectangle 109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21" name="Line 110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22" name="Line 110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23" name="Line 110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24" name="Line 110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25" name="Line 110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26" name="Line 110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27" name="Line 110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28" name="Line 110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29" name="Line 110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30" name="Line 110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31" name="Line 111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32" name="Line 111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33" name="Line 111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434" name="Line 111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4690" name="Group 292"/>
            <p:cNvGrpSpPr>
              <a:grpSpLocks/>
            </p:cNvGrpSpPr>
            <p:nvPr/>
          </p:nvGrpSpPr>
          <p:grpSpPr bwMode="auto">
            <a:xfrm>
              <a:off x="1902088" y="2045299"/>
              <a:ext cx="1504950" cy="1114425"/>
              <a:chOff x="288" y="3042"/>
              <a:chExt cx="816" cy="702"/>
            </a:xfrm>
          </p:grpSpPr>
          <p:grpSp>
            <p:nvGrpSpPr>
              <p:cNvPr id="4691" name="Group 293"/>
              <p:cNvGrpSpPr>
                <a:grpSpLocks/>
              </p:cNvGrpSpPr>
              <p:nvPr/>
            </p:nvGrpSpPr>
            <p:grpSpPr bwMode="auto">
              <a:xfrm>
                <a:off x="288" y="3042"/>
                <a:ext cx="720" cy="702"/>
                <a:chOff x="288" y="2880"/>
                <a:chExt cx="720" cy="702"/>
              </a:xfrm>
            </p:grpSpPr>
            <p:grpSp>
              <p:nvGrpSpPr>
                <p:cNvPr id="4724" name="Group 294"/>
                <p:cNvGrpSpPr>
                  <a:grpSpLocks/>
                </p:cNvGrpSpPr>
                <p:nvPr/>
              </p:nvGrpSpPr>
              <p:grpSpPr bwMode="auto">
                <a:xfrm>
                  <a:off x="28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949" name="Rectangle 29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0" name="Line 2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1" name="Line 2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2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3" name="Line 2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4" name="Line 3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5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6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7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8" name="Line 3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59" name="Line 3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60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61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62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63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25" name="Group 310"/>
                <p:cNvGrpSpPr>
                  <a:grpSpLocks/>
                </p:cNvGrpSpPr>
                <p:nvPr/>
              </p:nvGrpSpPr>
              <p:grpSpPr bwMode="auto">
                <a:xfrm>
                  <a:off x="33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934" name="Rectangle 31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35" name="Line 3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36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37" name="Line 3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38" name="Line 3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39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40" name="Line 3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41" name="Line 3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42" name="Line 3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43" name="Line 3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44" name="Line 3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45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46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47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48" name="Line 3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26" name="Group 326"/>
                <p:cNvGrpSpPr>
                  <a:grpSpLocks/>
                </p:cNvGrpSpPr>
                <p:nvPr/>
              </p:nvGrpSpPr>
              <p:grpSpPr bwMode="auto">
                <a:xfrm>
                  <a:off x="38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919" name="Rectangle 32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0" name="Line 3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1" name="Line 3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2" name="Line 3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3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4" name="Line 3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5" name="Line 3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6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7" name="Line 3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8" name="Line 3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29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30" name="Line 33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31" name="Line 33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32" name="Line 3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33" name="Line 3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27" name="Group 342"/>
                <p:cNvGrpSpPr>
                  <a:grpSpLocks/>
                </p:cNvGrpSpPr>
                <p:nvPr/>
              </p:nvGrpSpPr>
              <p:grpSpPr bwMode="auto">
                <a:xfrm>
                  <a:off x="43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90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05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06" name="Line 3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07" name="Line 3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08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09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10" name="Line 3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11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12" name="Line 3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13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14" name="Line 3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15" name="Line 35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16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17" name="Line 3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18" name="Line 3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28" name="Group 358"/>
                <p:cNvGrpSpPr>
                  <a:grpSpLocks/>
                </p:cNvGrpSpPr>
                <p:nvPr/>
              </p:nvGrpSpPr>
              <p:grpSpPr bwMode="auto">
                <a:xfrm>
                  <a:off x="48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889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0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1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2" name="Line 3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3" name="Line 3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4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5" name="Line 3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6" name="Line 3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7" name="Line 3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8" name="Line 3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99" name="Line 3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00" name="Line 37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01" name="Line 37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02" name="Line 3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903" name="Line 3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29" name="Group 374"/>
                <p:cNvGrpSpPr>
                  <a:grpSpLocks/>
                </p:cNvGrpSpPr>
                <p:nvPr/>
              </p:nvGrpSpPr>
              <p:grpSpPr bwMode="auto">
                <a:xfrm>
                  <a:off x="52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874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75" name="Line 3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76" name="Line 3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77" name="Line 3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78" name="Line 3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79" name="Line 3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80" name="Line 3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81" name="Line 3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82" name="Line 3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83" name="Line 3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84" name="Line 3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85" name="Line 38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86" name="Line 38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87" name="Line 3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88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30" name="Group 390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859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0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1" name="Line 3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2" name="Line 3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3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4" name="Line 3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5" name="Line 3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6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7" name="Line 3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8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69" name="Line 4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70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71" name="Line 4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72" name="Line 4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73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31" name="Group 406"/>
                <p:cNvGrpSpPr>
                  <a:grpSpLocks/>
                </p:cNvGrpSpPr>
                <p:nvPr/>
              </p:nvGrpSpPr>
              <p:grpSpPr bwMode="auto">
                <a:xfrm>
                  <a:off x="62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844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45" name="Line 4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46" name="Line 4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47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48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49" name="Line 4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50" name="Line 4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51" name="Line 4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52" name="Line 4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53" name="Line 4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54" name="Line 4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55" name="Line 4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56" name="Line 4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57" name="Line 4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58" name="Line 4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32" name="Group 422"/>
                <p:cNvGrpSpPr>
                  <a:grpSpLocks/>
                </p:cNvGrpSpPr>
                <p:nvPr/>
              </p:nvGrpSpPr>
              <p:grpSpPr bwMode="auto">
                <a:xfrm>
                  <a:off x="67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829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0" name="Line 4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1" name="Line 4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2" name="Line 4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3" name="Line 4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4" name="Line 4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5" name="Line 4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6" name="Line 4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7" name="Line 4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8" name="Line 4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39" name="Line 4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40" name="Line 4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41" name="Line 4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42" name="Line 4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43" name="Line 4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33" name="Group 438"/>
                <p:cNvGrpSpPr>
                  <a:grpSpLocks/>
                </p:cNvGrpSpPr>
                <p:nvPr/>
              </p:nvGrpSpPr>
              <p:grpSpPr bwMode="auto">
                <a:xfrm>
                  <a:off x="72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814" name="Rectangle 43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15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16" name="Line 4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17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18" name="Line 44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19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20" name="Line 4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21" name="Line 4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22" name="Line 4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23" name="Line 4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24" name="Line 4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25" name="Line 4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26" name="Line 4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27" name="Line 4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28" name="Line 4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34" name="Group 454"/>
                <p:cNvGrpSpPr>
                  <a:grpSpLocks/>
                </p:cNvGrpSpPr>
                <p:nvPr/>
              </p:nvGrpSpPr>
              <p:grpSpPr bwMode="auto">
                <a:xfrm>
                  <a:off x="76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799" name="Rectangle 45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0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1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2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3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4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5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6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7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8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09" name="Line 4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10" name="Line 4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11" name="Line 4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12" name="Line 4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813" name="Line 4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35" name="Group 470"/>
                <p:cNvGrpSpPr>
                  <a:grpSpLocks/>
                </p:cNvGrpSpPr>
                <p:nvPr/>
              </p:nvGrpSpPr>
              <p:grpSpPr bwMode="auto">
                <a:xfrm>
                  <a:off x="81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784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85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86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87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88" name="Line 47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89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90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91" name="Line 4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92" name="Line 4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93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94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95" name="Line 4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96" name="Line 4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97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98" name="Line 4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36" name="Group 486"/>
                <p:cNvGrpSpPr>
                  <a:grpSpLocks/>
                </p:cNvGrpSpPr>
                <p:nvPr/>
              </p:nvGrpSpPr>
              <p:grpSpPr bwMode="auto">
                <a:xfrm>
                  <a:off x="86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769" name="Rectangle 48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0" name="Line 4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1" name="Line 4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2" name="Line 49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3" name="Line 49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4" name="Line 4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5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6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7" name="Line 4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8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79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80" name="Line 4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81" name="Line 4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82" name="Line 5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83" name="Line 5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37" name="Group 502"/>
                <p:cNvGrpSpPr>
                  <a:grpSpLocks/>
                </p:cNvGrpSpPr>
                <p:nvPr/>
              </p:nvGrpSpPr>
              <p:grpSpPr bwMode="auto">
                <a:xfrm>
                  <a:off x="91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754" name="Rectangle 50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55" name="Line 5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56" name="Line 5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57" name="Line 5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58" name="Line 5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59" name="Line 5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60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61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62" name="Line 5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63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64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65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66" name="Line 5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67" name="Line 5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68" name="Line 5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738" name="Group 518"/>
                <p:cNvGrpSpPr>
                  <a:grpSpLocks/>
                </p:cNvGrpSpPr>
                <p:nvPr/>
              </p:nvGrpSpPr>
              <p:grpSpPr bwMode="auto">
                <a:xfrm>
                  <a:off x="96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4739" name="Rectangle 51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0" name="Line 5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1" name="Line 5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2" name="Line 5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3" name="Line 5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4" name="Line 5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5" name="Line 5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6" name="Line 5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7" name="Line 5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8" name="Line 5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49" name="Line 5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50" name="Line 5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51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52" name="Line 5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4753" name="Line 5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4692" name="Group 534"/>
              <p:cNvGrpSpPr>
                <a:grpSpLocks/>
              </p:cNvGrpSpPr>
              <p:nvPr/>
            </p:nvGrpSpPr>
            <p:grpSpPr bwMode="auto">
              <a:xfrm>
                <a:off x="1008" y="3042"/>
                <a:ext cx="48" cy="702"/>
                <a:chOff x="288" y="2256"/>
                <a:chExt cx="48" cy="702"/>
              </a:xfrm>
            </p:grpSpPr>
            <p:sp>
              <p:nvSpPr>
                <p:cNvPr id="4709" name="Rectangle 53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0" name="Line 53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1" name="Line 53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2" name="Line 53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3" name="Line 53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4" name="Line 54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5" name="Line 54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6" name="Line 54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7" name="Line 54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8" name="Line 54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19" name="Line 54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20" name="Line 54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21" name="Line 54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22" name="Line 54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23" name="Line 54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4693" name="Group 550"/>
              <p:cNvGrpSpPr>
                <a:grpSpLocks/>
              </p:cNvGrpSpPr>
              <p:nvPr/>
            </p:nvGrpSpPr>
            <p:grpSpPr bwMode="auto">
              <a:xfrm>
                <a:off x="1056" y="3042"/>
                <a:ext cx="48" cy="702"/>
                <a:chOff x="288" y="2256"/>
                <a:chExt cx="48" cy="702"/>
              </a:xfrm>
            </p:grpSpPr>
            <p:sp>
              <p:nvSpPr>
                <p:cNvPr id="4694" name="Rectangle 55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695" name="Line 55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696" name="Line 55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697" name="Line 55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698" name="Line 55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699" name="Line 55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00" name="Line 55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01" name="Line 55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02" name="Line 55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03" name="Line 56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04" name="Line 56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05" name="Line 56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06" name="Line 56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07" name="Line 56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708" name="Line 56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4964" name="Group 292"/>
            <p:cNvGrpSpPr>
              <a:grpSpLocks/>
            </p:cNvGrpSpPr>
            <p:nvPr/>
          </p:nvGrpSpPr>
          <p:grpSpPr bwMode="auto">
            <a:xfrm>
              <a:off x="3530912" y="2033342"/>
              <a:ext cx="1295400" cy="1114425"/>
              <a:chOff x="288" y="3042"/>
              <a:chExt cx="816" cy="702"/>
            </a:xfrm>
          </p:grpSpPr>
          <p:grpSp>
            <p:nvGrpSpPr>
              <p:cNvPr id="4965" name="Group 293"/>
              <p:cNvGrpSpPr>
                <a:grpSpLocks/>
              </p:cNvGrpSpPr>
              <p:nvPr/>
            </p:nvGrpSpPr>
            <p:grpSpPr bwMode="auto">
              <a:xfrm>
                <a:off x="288" y="3042"/>
                <a:ext cx="720" cy="702"/>
                <a:chOff x="288" y="2880"/>
                <a:chExt cx="720" cy="702"/>
              </a:xfrm>
            </p:grpSpPr>
            <p:grpSp>
              <p:nvGrpSpPr>
                <p:cNvPr id="4998" name="Group 294"/>
                <p:cNvGrpSpPr>
                  <a:grpSpLocks/>
                </p:cNvGrpSpPr>
                <p:nvPr/>
              </p:nvGrpSpPr>
              <p:grpSpPr bwMode="auto">
                <a:xfrm>
                  <a:off x="28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223" name="Rectangle 29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24" name="Line 2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25" name="Line 2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26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27" name="Line 2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28" name="Line 3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29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30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31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32" name="Line 3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33" name="Line 3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34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35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36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37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4999" name="Group 310"/>
                <p:cNvGrpSpPr>
                  <a:grpSpLocks/>
                </p:cNvGrpSpPr>
                <p:nvPr/>
              </p:nvGrpSpPr>
              <p:grpSpPr bwMode="auto">
                <a:xfrm>
                  <a:off x="33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208" name="Rectangle 31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09" name="Line 3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0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1" name="Line 3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2" name="Line 3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3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4" name="Line 3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5" name="Line 3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6" name="Line 3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7" name="Line 3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8" name="Line 3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19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20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21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22" name="Line 3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0" name="Group 326"/>
                <p:cNvGrpSpPr>
                  <a:grpSpLocks/>
                </p:cNvGrpSpPr>
                <p:nvPr/>
              </p:nvGrpSpPr>
              <p:grpSpPr bwMode="auto">
                <a:xfrm>
                  <a:off x="38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193" name="Rectangle 32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94" name="Line 3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95" name="Line 3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96" name="Line 3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97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98" name="Line 3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99" name="Line 3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00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01" name="Line 3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02" name="Line 3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03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04" name="Line 33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05" name="Line 33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06" name="Line 3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07" name="Line 3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1" name="Group 342"/>
                <p:cNvGrpSpPr>
                  <a:grpSpLocks/>
                </p:cNvGrpSpPr>
                <p:nvPr/>
              </p:nvGrpSpPr>
              <p:grpSpPr bwMode="auto">
                <a:xfrm>
                  <a:off x="43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178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79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0" name="Line 3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1" name="Line 3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2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3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4" name="Line 3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5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6" name="Line 3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7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8" name="Line 3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89" name="Line 35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90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91" name="Line 3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92" name="Line 3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2" name="Group 358"/>
                <p:cNvGrpSpPr>
                  <a:grpSpLocks/>
                </p:cNvGrpSpPr>
                <p:nvPr/>
              </p:nvGrpSpPr>
              <p:grpSpPr bwMode="auto">
                <a:xfrm>
                  <a:off x="48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163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64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65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66" name="Line 3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67" name="Line 3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68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69" name="Line 3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70" name="Line 3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71" name="Line 3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72" name="Line 3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73" name="Line 3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74" name="Line 37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75" name="Line 37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76" name="Line 3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77" name="Line 3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3" name="Group 374"/>
                <p:cNvGrpSpPr>
                  <a:grpSpLocks/>
                </p:cNvGrpSpPr>
                <p:nvPr/>
              </p:nvGrpSpPr>
              <p:grpSpPr bwMode="auto">
                <a:xfrm>
                  <a:off x="52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148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49" name="Line 3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0" name="Line 3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1" name="Line 3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2" name="Line 3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3" name="Line 3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4" name="Line 3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5" name="Line 3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6" name="Line 3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7" name="Line 3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8" name="Line 3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59" name="Line 38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60" name="Line 38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61" name="Line 3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62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4" name="Group 390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133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34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35" name="Line 3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36" name="Line 3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37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38" name="Line 3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39" name="Line 3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40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41" name="Line 3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42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43" name="Line 4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44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45" name="Line 4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46" name="Line 4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47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5" name="Group 406"/>
                <p:cNvGrpSpPr>
                  <a:grpSpLocks/>
                </p:cNvGrpSpPr>
                <p:nvPr/>
              </p:nvGrpSpPr>
              <p:grpSpPr bwMode="auto">
                <a:xfrm>
                  <a:off x="62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118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19" name="Line 4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0" name="Line 4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1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2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3" name="Line 4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4" name="Line 4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5" name="Line 4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6" name="Line 4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7" name="Line 4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8" name="Line 4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29" name="Line 4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30" name="Line 4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31" name="Line 4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32" name="Line 4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6" name="Group 422"/>
                <p:cNvGrpSpPr>
                  <a:grpSpLocks/>
                </p:cNvGrpSpPr>
                <p:nvPr/>
              </p:nvGrpSpPr>
              <p:grpSpPr bwMode="auto">
                <a:xfrm>
                  <a:off x="67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103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04" name="Line 4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05" name="Line 4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06" name="Line 4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07" name="Line 4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08" name="Line 4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09" name="Line 4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10" name="Line 4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11" name="Line 4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12" name="Line 4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13" name="Line 4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14" name="Line 4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15" name="Line 4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16" name="Line 4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17" name="Line 4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7" name="Group 438"/>
                <p:cNvGrpSpPr>
                  <a:grpSpLocks/>
                </p:cNvGrpSpPr>
                <p:nvPr/>
              </p:nvGrpSpPr>
              <p:grpSpPr bwMode="auto">
                <a:xfrm>
                  <a:off x="72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088" name="Rectangle 43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89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0" name="Line 4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1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2" name="Line 44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3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4" name="Line 4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5" name="Line 4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6" name="Line 4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7" name="Line 4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8" name="Line 4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99" name="Line 4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00" name="Line 4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01" name="Line 4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102" name="Line 4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8" name="Group 454"/>
                <p:cNvGrpSpPr>
                  <a:grpSpLocks/>
                </p:cNvGrpSpPr>
                <p:nvPr/>
              </p:nvGrpSpPr>
              <p:grpSpPr bwMode="auto">
                <a:xfrm>
                  <a:off x="76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073" name="Rectangle 45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74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75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76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77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78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79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80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81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82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83" name="Line 4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84" name="Line 4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85" name="Line 4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86" name="Line 4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87" name="Line 4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09" name="Group 470"/>
                <p:cNvGrpSpPr>
                  <a:grpSpLocks/>
                </p:cNvGrpSpPr>
                <p:nvPr/>
              </p:nvGrpSpPr>
              <p:grpSpPr bwMode="auto">
                <a:xfrm>
                  <a:off x="81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058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59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0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1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2" name="Line 47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3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4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5" name="Line 4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6" name="Line 4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7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8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69" name="Line 4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70" name="Line 4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71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72" name="Line 4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10" name="Group 486"/>
                <p:cNvGrpSpPr>
                  <a:grpSpLocks/>
                </p:cNvGrpSpPr>
                <p:nvPr/>
              </p:nvGrpSpPr>
              <p:grpSpPr bwMode="auto">
                <a:xfrm>
                  <a:off x="86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043" name="Rectangle 48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44" name="Line 4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45" name="Line 4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46" name="Line 49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47" name="Line 49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48" name="Line 4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49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50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51" name="Line 4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52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53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54" name="Line 4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55" name="Line 4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56" name="Line 5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57" name="Line 5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11" name="Group 502"/>
                <p:cNvGrpSpPr>
                  <a:grpSpLocks/>
                </p:cNvGrpSpPr>
                <p:nvPr/>
              </p:nvGrpSpPr>
              <p:grpSpPr bwMode="auto">
                <a:xfrm>
                  <a:off x="91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028" name="Rectangle 50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29" name="Line 5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0" name="Line 5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1" name="Line 5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2" name="Line 5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3" name="Line 5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4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5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6" name="Line 5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7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8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39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40" name="Line 5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41" name="Line 5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42" name="Line 5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012" name="Group 518"/>
                <p:cNvGrpSpPr>
                  <a:grpSpLocks/>
                </p:cNvGrpSpPr>
                <p:nvPr/>
              </p:nvGrpSpPr>
              <p:grpSpPr bwMode="auto">
                <a:xfrm>
                  <a:off x="96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013" name="Rectangle 51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14" name="Line 5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15" name="Line 5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16" name="Line 5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17" name="Line 5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18" name="Line 5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19" name="Line 5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20" name="Line 5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21" name="Line 5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22" name="Line 5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23" name="Line 5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24" name="Line 5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25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26" name="Line 5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027" name="Line 5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4966" name="Group 534"/>
              <p:cNvGrpSpPr>
                <a:grpSpLocks/>
              </p:cNvGrpSpPr>
              <p:nvPr/>
            </p:nvGrpSpPr>
            <p:grpSpPr bwMode="auto">
              <a:xfrm>
                <a:off x="1008" y="3042"/>
                <a:ext cx="48" cy="702"/>
                <a:chOff x="288" y="2256"/>
                <a:chExt cx="48" cy="702"/>
              </a:xfrm>
            </p:grpSpPr>
            <p:sp>
              <p:nvSpPr>
                <p:cNvPr id="4983" name="Rectangle 53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4" name="Line 53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5" name="Line 53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6" name="Line 53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7" name="Line 53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8" name="Line 54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9" name="Line 54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0" name="Line 54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1" name="Line 54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2" name="Line 54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3" name="Line 54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4" name="Line 54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5" name="Line 54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6" name="Line 54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97" name="Line 54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4967" name="Group 550"/>
              <p:cNvGrpSpPr>
                <a:grpSpLocks/>
              </p:cNvGrpSpPr>
              <p:nvPr/>
            </p:nvGrpSpPr>
            <p:grpSpPr bwMode="auto">
              <a:xfrm>
                <a:off x="1056" y="3042"/>
                <a:ext cx="48" cy="702"/>
                <a:chOff x="288" y="2256"/>
                <a:chExt cx="48" cy="702"/>
              </a:xfrm>
            </p:grpSpPr>
            <p:sp>
              <p:nvSpPr>
                <p:cNvPr id="4968" name="Rectangle 55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69" name="Line 55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0" name="Line 55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1" name="Line 55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2" name="Line 55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3" name="Line 55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4" name="Line 55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5" name="Line 55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6" name="Line 55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7" name="Line 56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8" name="Line 56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79" name="Line 56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0" name="Line 56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1" name="Line 56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4982" name="Line 56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5238" name="Group 292"/>
            <p:cNvGrpSpPr>
              <a:grpSpLocks/>
            </p:cNvGrpSpPr>
            <p:nvPr/>
          </p:nvGrpSpPr>
          <p:grpSpPr bwMode="auto">
            <a:xfrm>
              <a:off x="7908662" y="2019061"/>
              <a:ext cx="1234121" cy="1114425"/>
              <a:chOff x="288" y="3042"/>
              <a:chExt cx="816" cy="702"/>
            </a:xfrm>
          </p:grpSpPr>
          <p:grpSp>
            <p:nvGrpSpPr>
              <p:cNvPr id="5239" name="Group 293"/>
              <p:cNvGrpSpPr>
                <a:grpSpLocks/>
              </p:cNvGrpSpPr>
              <p:nvPr/>
            </p:nvGrpSpPr>
            <p:grpSpPr bwMode="auto">
              <a:xfrm>
                <a:off x="288" y="3042"/>
                <a:ext cx="720" cy="702"/>
                <a:chOff x="288" y="2880"/>
                <a:chExt cx="720" cy="702"/>
              </a:xfrm>
            </p:grpSpPr>
            <p:grpSp>
              <p:nvGrpSpPr>
                <p:cNvPr id="5272" name="Group 294"/>
                <p:cNvGrpSpPr>
                  <a:grpSpLocks/>
                </p:cNvGrpSpPr>
                <p:nvPr/>
              </p:nvGrpSpPr>
              <p:grpSpPr bwMode="auto">
                <a:xfrm>
                  <a:off x="28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497" name="Rectangle 29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98" name="Line 2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99" name="Line 2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0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1" name="Line 2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2" name="Line 3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3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4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5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6" name="Line 3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7" name="Line 3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8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09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10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11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73" name="Group 310"/>
                <p:cNvGrpSpPr>
                  <a:grpSpLocks/>
                </p:cNvGrpSpPr>
                <p:nvPr/>
              </p:nvGrpSpPr>
              <p:grpSpPr bwMode="auto">
                <a:xfrm>
                  <a:off x="33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482" name="Rectangle 31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83" name="Line 3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84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85" name="Line 3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86" name="Line 3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87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88" name="Line 3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89" name="Line 3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90" name="Line 3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91" name="Line 3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92" name="Line 3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93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94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95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96" name="Line 3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74" name="Group 326"/>
                <p:cNvGrpSpPr>
                  <a:grpSpLocks/>
                </p:cNvGrpSpPr>
                <p:nvPr/>
              </p:nvGrpSpPr>
              <p:grpSpPr bwMode="auto">
                <a:xfrm>
                  <a:off x="38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467" name="Rectangle 32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68" name="Line 3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69" name="Line 3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0" name="Line 3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1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2" name="Line 3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3" name="Line 3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4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5" name="Line 3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6" name="Line 3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7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8" name="Line 33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79" name="Line 33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80" name="Line 3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81" name="Line 3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75" name="Group 342"/>
                <p:cNvGrpSpPr>
                  <a:grpSpLocks/>
                </p:cNvGrpSpPr>
                <p:nvPr/>
              </p:nvGrpSpPr>
              <p:grpSpPr bwMode="auto">
                <a:xfrm>
                  <a:off x="43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452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53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54" name="Line 3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55" name="Line 3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56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57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58" name="Line 3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59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60" name="Line 3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61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62" name="Line 3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63" name="Line 35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64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65" name="Line 3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66" name="Line 3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76" name="Group 358"/>
                <p:cNvGrpSpPr>
                  <a:grpSpLocks/>
                </p:cNvGrpSpPr>
                <p:nvPr/>
              </p:nvGrpSpPr>
              <p:grpSpPr bwMode="auto">
                <a:xfrm>
                  <a:off x="48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437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38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39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0" name="Line 3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1" name="Line 3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2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3" name="Line 3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4" name="Line 3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5" name="Line 3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6" name="Line 3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7" name="Line 3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8" name="Line 37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49" name="Line 37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50" name="Line 3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51" name="Line 3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77" name="Group 374"/>
                <p:cNvGrpSpPr>
                  <a:grpSpLocks/>
                </p:cNvGrpSpPr>
                <p:nvPr/>
              </p:nvGrpSpPr>
              <p:grpSpPr bwMode="auto">
                <a:xfrm>
                  <a:off x="52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422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23" name="Line 3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24" name="Line 3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25" name="Line 3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26" name="Line 3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27" name="Line 3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28" name="Line 3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29" name="Line 3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30" name="Line 3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31" name="Line 3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32" name="Line 3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33" name="Line 38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34" name="Line 38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35" name="Line 3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36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78" name="Group 390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407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08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09" name="Line 3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0" name="Line 3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1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2" name="Line 3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3" name="Line 3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4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5" name="Line 3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6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7" name="Line 4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8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19" name="Line 4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20" name="Line 4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21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79" name="Group 406"/>
                <p:cNvGrpSpPr>
                  <a:grpSpLocks/>
                </p:cNvGrpSpPr>
                <p:nvPr/>
              </p:nvGrpSpPr>
              <p:grpSpPr bwMode="auto">
                <a:xfrm>
                  <a:off x="62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392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93" name="Line 4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94" name="Line 4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95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96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97" name="Line 4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98" name="Line 4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99" name="Line 4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00" name="Line 4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01" name="Line 4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02" name="Line 4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03" name="Line 4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04" name="Line 4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05" name="Line 4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406" name="Line 4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80" name="Group 422"/>
                <p:cNvGrpSpPr>
                  <a:grpSpLocks/>
                </p:cNvGrpSpPr>
                <p:nvPr/>
              </p:nvGrpSpPr>
              <p:grpSpPr bwMode="auto">
                <a:xfrm>
                  <a:off x="67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377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78" name="Line 4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79" name="Line 4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0" name="Line 4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1" name="Line 4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2" name="Line 4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3" name="Line 4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4" name="Line 4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5" name="Line 4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6" name="Line 4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7" name="Line 4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8" name="Line 4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89" name="Line 4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90" name="Line 4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91" name="Line 4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81" name="Group 438"/>
                <p:cNvGrpSpPr>
                  <a:grpSpLocks/>
                </p:cNvGrpSpPr>
                <p:nvPr/>
              </p:nvGrpSpPr>
              <p:grpSpPr bwMode="auto">
                <a:xfrm>
                  <a:off x="72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362" name="Rectangle 43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63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64" name="Line 4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65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66" name="Line 44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67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68" name="Line 4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69" name="Line 4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70" name="Line 4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71" name="Line 4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72" name="Line 4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73" name="Line 4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74" name="Line 4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75" name="Line 4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76" name="Line 4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82" name="Group 454"/>
                <p:cNvGrpSpPr>
                  <a:grpSpLocks/>
                </p:cNvGrpSpPr>
                <p:nvPr/>
              </p:nvGrpSpPr>
              <p:grpSpPr bwMode="auto">
                <a:xfrm>
                  <a:off x="76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347" name="Rectangle 45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48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49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0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1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2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3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4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5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6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7" name="Line 4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8" name="Line 4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59" name="Line 4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60" name="Line 4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61" name="Line 4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83" name="Group 470"/>
                <p:cNvGrpSpPr>
                  <a:grpSpLocks/>
                </p:cNvGrpSpPr>
                <p:nvPr/>
              </p:nvGrpSpPr>
              <p:grpSpPr bwMode="auto">
                <a:xfrm>
                  <a:off x="81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332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33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34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35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36" name="Line 47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37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38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39" name="Line 4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40" name="Line 4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41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42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43" name="Line 4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44" name="Line 4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45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46" name="Line 4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84" name="Group 486"/>
                <p:cNvGrpSpPr>
                  <a:grpSpLocks/>
                </p:cNvGrpSpPr>
                <p:nvPr/>
              </p:nvGrpSpPr>
              <p:grpSpPr bwMode="auto">
                <a:xfrm>
                  <a:off x="86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317" name="Rectangle 48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18" name="Line 4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19" name="Line 4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0" name="Line 49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1" name="Line 49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2" name="Line 4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3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4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5" name="Line 4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6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7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8" name="Line 4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29" name="Line 4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30" name="Line 5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31" name="Line 5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85" name="Group 502"/>
                <p:cNvGrpSpPr>
                  <a:grpSpLocks/>
                </p:cNvGrpSpPr>
                <p:nvPr/>
              </p:nvGrpSpPr>
              <p:grpSpPr bwMode="auto">
                <a:xfrm>
                  <a:off x="91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302" name="Rectangle 50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03" name="Line 5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04" name="Line 5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05" name="Line 5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06" name="Line 5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07" name="Line 5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08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09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10" name="Line 5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11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12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13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14" name="Line 5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15" name="Line 5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16" name="Line 5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286" name="Group 518"/>
                <p:cNvGrpSpPr>
                  <a:grpSpLocks/>
                </p:cNvGrpSpPr>
                <p:nvPr/>
              </p:nvGrpSpPr>
              <p:grpSpPr bwMode="auto">
                <a:xfrm>
                  <a:off x="96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287" name="Rectangle 51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88" name="Line 5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89" name="Line 5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0" name="Line 5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1" name="Line 5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2" name="Line 5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3" name="Line 5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4" name="Line 5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5" name="Line 5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6" name="Line 5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7" name="Line 5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8" name="Line 5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299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00" name="Line 5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301" name="Line 5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5240" name="Group 534"/>
              <p:cNvGrpSpPr>
                <a:grpSpLocks/>
              </p:cNvGrpSpPr>
              <p:nvPr/>
            </p:nvGrpSpPr>
            <p:grpSpPr bwMode="auto">
              <a:xfrm>
                <a:off x="1008" y="3042"/>
                <a:ext cx="48" cy="702"/>
                <a:chOff x="288" y="2256"/>
                <a:chExt cx="48" cy="702"/>
              </a:xfrm>
            </p:grpSpPr>
            <p:sp>
              <p:nvSpPr>
                <p:cNvPr id="5257" name="Rectangle 53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58" name="Line 53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59" name="Line 53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0" name="Line 53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1" name="Line 53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2" name="Line 54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3" name="Line 54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4" name="Line 54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5" name="Line 54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6" name="Line 54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7" name="Line 54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8" name="Line 54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69" name="Line 54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70" name="Line 54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71" name="Line 54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241" name="Group 550"/>
              <p:cNvGrpSpPr>
                <a:grpSpLocks/>
              </p:cNvGrpSpPr>
              <p:nvPr/>
            </p:nvGrpSpPr>
            <p:grpSpPr bwMode="auto">
              <a:xfrm>
                <a:off x="1056" y="3042"/>
                <a:ext cx="48" cy="702"/>
                <a:chOff x="288" y="2256"/>
                <a:chExt cx="48" cy="702"/>
              </a:xfrm>
            </p:grpSpPr>
            <p:sp>
              <p:nvSpPr>
                <p:cNvPr id="5242" name="Rectangle 55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43" name="Line 55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44" name="Line 55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45" name="Line 55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46" name="Line 55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47" name="Line 55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48" name="Line 55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49" name="Line 55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50" name="Line 55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51" name="Line 56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52" name="Line 56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53" name="Line 56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54" name="Line 56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55" name="Line 56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256" name="Line 56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5512" name="Group 292"/>
            <p:cNvGrpSpPr>
              <a:grpSpLocks/>
            </p:cNvGrpSpPr>
            <p:nvPr/>
          </p:nvGrpSpPr>
          <p:grpSpPr bwMode="auto">
            <a:xfrm>
              <a:off x="494446" y="2031041"/>
              <a:ext cx="1295400" cy="1114425"/>
              <a:chOff x="288" y="3042"/>
              <a:chExt cx="816" cy="702"/>
            </a:xfrm>
          </p:grpSpPr>
          <p:grpSp>
            <p:nvGrpSpPr>
              <p:cNvPr id="5513" name="Group 293"/>
              <p:cNvGrpSpPr>
                <a:grpSpLocks/>
              </p:cNvGrpSpPr>
              <p:nvPr/>
            </p:nvGrpSpPr>
            <p:grpSpPr bwMode="auto">
              <a:xfrm>
                <a:off x="288" y="3042"/>
                <a:ext cx="720" cy="702"/>
                <a:chOff x="288" y="2880"/>
                <a:chExt cx="720" cy="702"/>
              </a:xfrm>
            </p:grpSpPr>
            <p:grpSp>
              <p:nvGrpSpPr>
                <p:cNvPr id="5546" name="Group 294"/>
                <p:cNvGrpSpPr>
                  <a:grpSpLocks/>
                </p:cNvGrpSpPr>
                <p:nvPr/>
              </p:nvGrpSpPr>
              <p:grpSpPr bwMode="auto">
                <a:xfrm>
                  <a:off x="28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771" name="Rectangle 29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72" name="Line 2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73" name="Line 2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74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75" name="Line 2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76" name="Line 3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77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78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79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80" name="Line 3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81" name="Line 3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82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83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84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85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47" name="Group 310"/>
                <p:cNvGrpSpPr>
                  <a:grpSpLocks/>
                </p:cNvGrpSpPr>
                <p:nvPr/>
              </p:nvGrpSpPr>
              <p:grpSpPr bwMode="auto">
                <a:xfrm>
                  <a:off x="33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756" name="Rectangle 31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57" name="Line 3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58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59" name="Line 3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0" name="Line 3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1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2" name="Line 3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3" name="Line 3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4" name="Line 3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5" name="Line 3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6" name="Line 3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7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8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69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70" name="Line 3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48" name="Group 326"/>
                <p:cNvGrpSpPr>
                  <a:grpSpLocks/>
                </p:cNvGrpSpPr>
                <p:nvPr/>
              </p:nvGrpSpPr>
              <p:grpSpPr bwMode="auto">
                <a:xfrm>
                  <a:off x="38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741" name="Rectangle 32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42" name="Line 3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43" name="Line 3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44" name="Line 3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45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46" name="Line 3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47" name="Line 3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48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49" name="Line 3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50" name="Line 3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51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52" name="Line 33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53" name="Line 33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54" name="Line 3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55" name="Line 3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49" name="Group 342"/>
                <p:cNvGrpSpPr>
                  <a:grpSpLocks/>
                </p:cNvGrpSpPr>
                <p:nvPr/>
              </p:nvGrpSpPr>
              <p:grpSpPr bwMode="auto">
                <a:xfrm>
                  <a:off x="43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726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27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28" name="Line 3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29" name="Line 3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0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1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2" name="Line 3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3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4" name="Line 3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5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6" name="Line 3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7" name="Line 35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8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39" name="Line 3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40" name="Line 3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0" name="Group 358"/>
                <p:cNvGrpSpPr>
                  <a:grpSpLocks/>
                </p:cNvGrpSpPr>
                <p:nvPr/>
              </p:nvGrpSpPr>
              <p:grpSpPr bwMode="auto">
                <a:xfrm>
                  <a:off x="48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711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12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13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14" name="Line 3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15" name="Line 3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16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17" name="Line 3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18" name="Line 3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19" name="Line 3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20" name="Line 3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21" name="Line 3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22" name="Line 37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23" name="Line 37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24" name="Line 3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25" name="Line 3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1" name="Group 374"/>
                <p:cNvGrpSpPr>
                  <a:grpSpLocks/>
                </p:cNvGrpSpPr>
                <p:nvPr/>
              </p:nvGrpSpPr>
              <p:grpSpPr bwMode="auto">
                <a:xfrm>
                  <a:off x="52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696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97" name="Line 3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98" name="Line 3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99" name="Line 3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0" name="Line 3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1" name="Line 3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2" name="Line 3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3" name="Line 3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4" name="Line 3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5" name="Line 3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6" name="Line 3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7" name="Line 38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8" name="Line 38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09" name="Line 3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710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2" name="Group 390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681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82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83" name="Line 3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84" name="Line 3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85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86" name="Line 3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87" name="Line 3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88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89" name="Line 3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90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91" name="Line 4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92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93" name="Line 40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94" name="Line 4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95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3" name="Group 406"/>
                <p:cNvGrpSpPr>
                  <a:grpSpLocks/>
                </p:cNvGrpSpPr>
                <p:nvPr/>
              </p:nvGrpSpPr>
              <p:grpSpPr bwMode="auto">
                <a:xfrm>
                  <a:off x="62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666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67" name="Line 4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68" name="Line 4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69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0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1" name="Line 4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2" name="Line 4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3" name="Line 4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4" name="Line 4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5" name="Line 4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6" name="Line 4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7" name="Line 41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8" name="Line 41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79" name="Line 4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80" name="Line 4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4" name="Group 422"/>
                <p:cNvGrpSpPr>
                  <a:grpSpLocks/>
                </p:cNvGrpSpPr>
                <p:nvPr/>
              </p:nvGrpSpPr>
              <p:grpSpPr bwMode="auto">
                <a:xfrm>
                  <a:off x="67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651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52" name="Line 4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53" name="Line 4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54" name="Line 4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55" name="Line 4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56" name="Line 4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57" name="Line 4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58" name="Line 4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59" name="Line 4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60" name="Line 4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61" name="Line 4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62" name="Line 43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63" name="Line 43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64" name="Line 43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65" name="Line 43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5" name="Group 438"/>
                <p:cNvGrpSpPr>
                  <a:grpSpLocks/>
                </p:cNvGrpSpPr>
                <p:nvPr/>
              </p:nvGrpSpPr>
              <p:grpSpPr bwMode="auto">
                <a:xfrm>
                  <a:off x="72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636" name="Rectangle 43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37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38" name="Line 44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39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0" name="Line 44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1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2" name="Line 44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3" name="Line 4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4" name="Line 44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5" name="Line 44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6" name="Line 44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7" name="Line 45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8" name="Line 45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49" name="Line 45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50" name="Line 45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6" name="Group 454"/>
                <p:cNvGrpSpPr>
                  <a:grpSpLocks/>
                </p:cNvGrpSpPr>
                <p:nvPr/>
              </p:nvGrpSpPr>
              <p:grpSpPr bwMode="auto">
                <a:xfrm>
                  <a:off x="768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621" name="Rectangle 455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22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23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24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25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26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27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28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29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30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31" name="Line 46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32" name="Line 46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33" name="Line 46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34" name="Line 46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35" name="Line 46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7" name="Group 470"/>
                <p:cNvGrpSpPr>
                  <a:grpSpLocks/>
                </p:cNvGrpSpPr>
                <p:nvPr/>
              </p:nvGrpSpPr>
              <p:grpSpPr bwMode="auto">
                <a:xfrm>
                  <a:off x="816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606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07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08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09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0" name="Line 47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1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2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3" name="Line 47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4" name="Line 47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5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6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7" name="Line 48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8" name="Line 48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19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20" name="Line 48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8" name="Group 486"/>
                <p:cNvGrpSpPr>
                  <a:grpSpLocks/>
                </p:cNvGrpSpPr>
                <p:nvPr/>
              </p:nvGrpSpPr>
              <p:grpSpPr bwMode="auto">
                <a:xfrm>
                  <a:off x="864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591" name="Rectangle 487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92" name="Line 48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93" name="Line 48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94" name="Line 49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95" name="Line 49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96" name="Line 49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97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98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99" name="Line 49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00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01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02" name="Line 49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03" name="Line 49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04" name="Line 50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605" name="Line 50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59" name="Group 502"/>
                <p:cNvGrpSpPr>
                  <a:grpSpLocks/>
                </p:cNvGrpSpPr>
                <p:nvPr/>
              </p:nvGrpSpPr>
              <p:grpSpPr bwMode="auto">
                <a:xfrm>
                  <a:off x="912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576" name="Rectangle 50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77" name="Line 50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78" name="Line 50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79" name="Line 50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0" name="Line 50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1" name="Line 50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2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3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4" name="Line 51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5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6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7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8" name="Line 51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89" name="Line 51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90" name="Line 51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  <p:grpSp>
              <p:nvGrpSpPr>
                <p:cNvPr id="5560" name="Group 518"/>
                <p:cNvGrpSpPr>
                  <a:grpSpLocks/>
                </p:cNvGrpSpPr>
                <p:nvPr/>
              </p:nvGrpSpPr>
              <p:grpSpPr bwMode="auto">
                <a:xfrm>
                  <a:off x="960" y="2880"/>
                  <a:ext cx="48" cy="702"/>
                  <a:chOff x="288" y="2256"/>
                  <a:chExt cx="48" cy="702"/>
                </a:xfrm>
              </p:grpSpPr>
              <p:sp>
                <p:nvSpPr>
                  <p:cNvPr id="5561" name="Rectangle 519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256"/>
                    <a:ext cx="46" cy="702"/>
                  </a:xfrm>
                  <a:prstGeom prst="rect">
                    <a:avLst/>
                  </a:prstGeom>
                  <a:noFill/>
                  <a:ln w="19050">
                    <a:solidFill>
                      <a:srgbClr val="00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62" name="Line 52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0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63" name="Line 52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35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64" name="Line 52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0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65" name="Line 52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4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66" name="Line 524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49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67" name="Line 525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4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68" name="Line 52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59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69" name="Line 527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4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70" name="Line 528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68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71" name="Line 529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36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72" name="Line 53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784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73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32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74" name="Line 532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80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  <p:sp>
                <p:nvSpPr>
                  <p:cNvPr id="5575" name="Line 533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2928"/>
                    <a:ext cx="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>
                      <a:solidFill>
                        <a:srgbClr val="FFFFFF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5514" name="Group 534"/>
              <p:cNvGrpSpPr>
                <a:grpSpLocks/>
              </p:cNvGrpSpPr>
              <p:nvPr/>
            </p:nvGrpSpPr>
            <p:grpSpPr bwMode="auto">
              <a:xfrm>
                <a:off x="1008" y="3042"/>
                <a:ext cx="48" cy="702"/>
                <a:chOff x="288" y="2256"/>
                <a:chExt cx="48" cy="702"/>
              </a:xfrm>
            </p:grpSpPr>
            <p:sp>
              <p:nvSpPr>
                <p:cNvPr id="5531" name="Rectangle 53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32" name="Line 53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33" name="Line 53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34" name="Line 53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35" name="Line 53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36" name="Line 54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37" name="Line 54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38" name="Line 54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39" name="Line 54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40" name="Line 54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41" name="Line 54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42" name="Line 54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43" name="Line 54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44" name="Line 54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45" name="Line 54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515" name="Group 550"/>
              <p:cNvGrpSpPr>
                <a:grpSpLocks/>
              </p:cNvGrpSpPr>
              <p:nvPr/>
            </p:nvGrpSpPr>
            <p:grpSpPr bwMode="auto">
              <a:xfrm>
                <a:off x="1056" y="3042"/>
                <a:ext cx="48" cy="702"/>
                <a:chOff x="288" y="2256"/>
                <a:chExt cx="48" cy="702"/>
              </a:xfrm>
            </p:grpSpPr>
            <p:sp>
              <p:nvSpPr>
                <p:cNvPr id="5516" name="Rectangle 55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17" name="Line 55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18" name="Line 55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19" name="Line 55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0" name="Line 55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1" name="Line 55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2" name="Line 55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3" name="Line 55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4" name="Line 55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5" name="Line 56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6" name="Line 56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7" name="Line 56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8" name="Line 56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29" name="Line 56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530" name="Line 56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</p:grpSp>
      <p:pic>
        <p:nvPicPr>
          <p:cNvPr id="5787" name="Picture 1936" descr="KoalaAlbinohead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77030" y="4602314"/>
            <a:ext cx="1189038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90" name="TextBox 5789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8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4232E-6 2.66327E-6 L 0.03644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9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084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Reprezentări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bazate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gradienți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637507"/>
            <a:ext cx="8229600" cy="4525963"/>
          </a:xfrm>
        </p:spPr>
        <p:txBody>
          <a:bodyPr/>
          <a:lstStyle/>
          <a:p>
            <a:r>
              <a:rPr lang="en-US" sz="2600" err="1">
                <a:latin typeface="Times New Roman"/>
                <a:cs typeface="Times New Roman"/>
              </a:rPr>
              <a:t>muchiile</a:t>
            </a:r>
            <a:r>
              <a:rPr lang="en-US" sz="2600">
                <a:latin typeface="Times New Roman"/>
                <a:cs typeface="Times New Roman"/>
              </a:rPr>
              <a:t>, </a:t>
            </a:r>
            <a:r>
              <a:rPr lang="en-US" sz="2600" err="1">
                <a:latin typeface="Times New Roman"/>
                <a:cs typeface="Times New Roman"/>
              </a:rPr>
              <a:t>contururi</a:t>
            </a:r>
            <a:r>
              <a:rPr lang="en-US" sz="2600">
                <a:latin typeface="Times New Roman"/>
                <a:cs typeface="Times New Roman"/>
              </a:rPr>
              <a:t>, </a:t>
            </a:r>
            <a:r>
              <a:rPr lang="en-US" sz="2600" err="1">
                <a:latin typeface="Times New Roman"/>
                <a:cs typeface="Times New Roman"/>
              </a:rPr>
              <a:t>magnitudinea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gradienților</a:t>
            </a:r>
            <a:r>
              <a:rPr lang="en-US" sz="2600">
                <a:latin typeface="Times New Roman"/>
                <a:cs typeface="Times New Roman"/>
              </a:rPr>
              <a:t> (</a:t>
            </a:r>
            <a:r>
              <a:rPr lang="en-US" sz="2600" err="1">
                <a:latin typeface="Times New Roman"/>
                <a:cs typeface="Times New Roman"/>
              </a:rPr>
              <a:t>orientați</a:t>
            </a:r>
            <a:r>
              <a:rPr lang="en-US" sz="2600">
                <a:latin typeface="Times New Roman"/>
                <a:cs typeface="Times New Roman"/>
              </a:rPr>
              <a:t>)</a:t>
            </a:r>
          </a:p>
          <a:p>
            <a:endParaRPr lang="en-US" sz="2600"/>
          </a:p>
          <a:p>
            <a:endParaRPr lang="en-US" sz="2600"/>
          </a:p>
          <a:p>
            <a:endParaRPr lang="en-US" sz="2600"/>
          </a:p>
          <a:p>
            <a:endParaRPr lang="en-US" sz="2600"/>
          </a:p>
          <a:p>
            <a:endParaRPr 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88988" y="3370263"/>
            <a:ext cx="8229600" cy="857250"/>
            <a:chOff x="384" y="3780"/>
            <a:chExt cx="5184" cy="540"/>
          </a:xfrm>
        </p:grpSpPr>
        <p:pic>
          <p:nvPicPr>
            <p:cNvPr id="233578" name="Picture 5" descr="koalahead_grayhis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" y="3792"/>
              <a:ext cx="704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79" name="Picture 6" descr="koalahead2_grayhis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96" y="3780"/>
              <a:ext cx="7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80" name="Picture 7" descr="koalahead3_grayhis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04" y="3792"/>
              <a:ext cx="672" cy="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81" name="Picture 8" descr="pandahead1_grayhist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68" y="3780"/>
              <a:ext cx="7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82" name="Picture 9" descr="pandahead2_grayhis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32" y="3780"/>
              <a:ext cx="7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83" name="Picture 10" descr="pandahead3_grayhis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48" y="3780"/>
              <a:ext cx="7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65163" y="2170113"/>
            <a:ext cx="8353425" cy="1169987"/>
            <a:chOff x="258" y="3024"/>
            <a:chExt cx="5262" cy="737"/>
          </a:xfrm>
        </p:grpSpPr>
        <p:pic>
          <p:nvPicPr>
            <p:cNvPr id="233572" name="Picture 12" descr="pandahead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80" y="3024"/>
              <a:ext cx="803" cy="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73" name="Picture 13" descr="pandahead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925" y="3024"/>
              <a:ext cx="787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74" name="Picture 14" descr="pandahead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760" y="3024"/>
              <a:ext cx="760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75" name="Picture 15" descr="gray_koalahead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58" y="3035"/>
              <a:ext cx="846" cy="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76" name="Picture 16" descr="gray_koalahead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152" y="3024"/>
              <a:ext cx="948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3577" name="Picture 17" descr="gray_koalahead3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160" y="3029"/>
              <a:ext cx="864" cy="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712788" y="2170113"/>
            <a:ext cx="1295400" cy="1114425"/>
            <a:chOff x="288" y="3042"/>
            <a:chExt cx="816" cy="702"/>
          </a:xfrm>
        </p:grpSpPr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288" y="3042"/>
              <a:ext cx="720" cy="702"/>
              <a:chOff x="288" y="2880"/>
              <a:chExt cx="720" cy="702"/>
            </a:xfrm>
          </p:grpSpPr>
          <p:grpSp>
            <p:nvGrpSpPr>
              <p:cNvPr id="6" name="Group 20"/>
              <p:cNvGrpSpPr>
                <a:grpSpLocks/>
              </p:cNvGrpSpPr>
              <p:nvPr/>
            </p:nvGrpSpPr>
            <p:grpSpPr bwMode="auto">
              <a:xfrm>
                <a:off x="288" y="2880"/>
                <a:ext cx="48" cy="702"/>
                <a:chOff x="288" y="2256"/>
                <a:chExt cx="48" cy="702"/>
              </a:xfrm>
            </p:grpSpPr>
            <p:sp>
              <p:nvSpPr>
                <p:cNvPr id="54357" name="Rectangle 2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58" name="Line 2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59" name="Line 2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0" name="Line 2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1" name="Line 2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2" name="Line 2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3" name="Line 2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4" name="Line 2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5" name="Line 2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6" name="Line 3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7" name="Line 3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8" name="Line 3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69" name="Line 3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70" name="Line 3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71" name="Line 3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7" name="Group 36"/>
              <p:cNvGrpSpPr>
                <a:grpSpLocks/>
              </p:cNvGrpSpPr>
              <p:nvPr/>
            </p:nvGrpSpPr>
            <p:grpSpPr bwMode="auto">
              <a:xfrm>
                <a:off x="336" y="2880"/>
                <a:ext cx="48" cy="702"/>
                <a:chOff x="288" y="2256"/>
                <a:chExt cx="48" cy="702"/>
              </a:xfrm>
            </p:grpSpPr>
            <p:sp>
              <p:nvSpPr>
                <p:cNvPr id="54342" name="Rectangle 3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43" name="Line 3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44" name="Line 3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45" name="Line 4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46" name="Line 4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47" name="Line 4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48" name="Line 4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49" name="Line 4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50" name="Line 4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51" name="Line 4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52" name="Line 4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53" name="Line 4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54" name="Line 4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55" name="Line 5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56" name="Line 5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8" name="Group 52"/>
              <p:cNvGrpSpPr>
                <a:grpSpLocks/>
              </p:cNvGrpSpPr>
              <p:nvPr/>
            </p:nvGrpSpPr>
            <p:grpSpPr bwMode="auto">
              <a:xfrm>
                <a:off x="384" y="2880"/>
                <a:ext cx="48" cy="702"/>
                <a:chOff x="288" y="2256"/>
                <a:chExt cx="48" cy="702"/>
              </a:xfrm>
            </p:grpSpPr>
            <p:sp>
              <p:nvSpPr>
                <p:cNvPr id="54327" name="Rectangle 5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28" name="Line 5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29" name="Line 5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0" name="Line 5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1" name="Line 5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2" name="Line 5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3" name="Line 5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4" name="Line 6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5" name="Line 6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6" name="Line 6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7" name="Line 6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8" name="Line 6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39" name="Line 6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40" name="Line 6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41" name="Line 6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9" name="Group 68"/>
              <p:cNvGrpSpPr>
                <a:grpSpLocks/>
              </p:cNvGrpSpPr>
              <p:nvPr/>
            </p:nvGrpSpPr>
            <p:grpSpPr bwMode="auto">
              <a:xfrm>
                <a:off x="432" y="2880"/>
                <a:ext cx="48" cy="702"/>
                <a:chOff x="288" y="2256"/>
                <a:chExt cx="48" cy="702"/>
              </a:xfrm>
            </p:grpSpPr>
            <p:sp>
              <p:nvSpPr>
                <p:cNvPr id="54312" name="Rectangle 6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13" name="Line 7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14" name="Line 7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15" name="Line 7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16" name="Line 7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17" name="Line 7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18" name="Line 7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19" name="Line 7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20" name="Line 7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21" name="Line 7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22" name="Line 7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23" name="Line 8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24" name="Line 8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25" name="Line 8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26" name="Line 8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" name="Group 84"/>
              <p:cNvGrpSpPr>
                <a:grpSpLocks/>
              </p:cNvGrpSpPr>
              <p:nvPr/>
            </p:nvGrpSpPr>
            <p:grpSpPr bwMode="auto">
              <a:xfrm>
                <a:off x="480" y="2880"/>
                <a:ext cx="48" cy="702"/>
                <a:chOff x="288" y="2256"/>
                <a:chExt cx="48" cy="702"/>
              </a:xfrm>
            </p:grpSpPr>
            <p:sp>
              <p:nvSpPr>
                <p:cNvPr id="54297" name="Rectangle 8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98" name="Line 8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99" name="Line 8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0" name="Line 8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1" name="Line 8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2" name="Line 9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3" name="Line 9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4" name="Line 9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5" name="Line 9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6" name="Line 9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7" name="Line 9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8" name="Line 9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09" name="Line 9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10" name="Line 9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311" name="Line 9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1" name="Group 100"/>
              <p:cNvGrpSpPr>
                <a:grpSpLocks/>
              </p:cNvGrpSpPr>
              <p:nvPr/>
            </p:nvGrpSpPr>
            <p:grpSpPr bwMode="auto">
              <a:xfrm>
                <a:off x="528" y="2880"/>
                <a:ext cx="48" cy="702"/>
                <a:chOff x="288" y="2256"/>
                <a:chExt cx="48" cy="702"/>
              </a:xfrm>
            </p:grpSpPr>
            <p:sp>
              <p:nvSpPr>
                <p:cNvPr id="54282" name="Rectangle 10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83" name="Line 10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84" name="Line 10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85" name="Line 10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86" name="Line 10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87" name="Line 10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88" name="Line 10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89" name="Line 10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90" name="Line 10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91" name="Line 11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92" name="Line 11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93" name="Line 11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94" name="Line 11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95" name="Line 11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96" name="Line 11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2" name="Group 116"/>
              <p:cNvGrpSpPr>
                <a:grpSpLocks/>
              </p:cNvGrpSpPr>
              <p:nvPr/>
            </p:nvGrpSpPr>
            <p:grpSpPr bwMode="auto">
              <a:xfrm>
                <a:off x="576" y="2880"/>
                <a:ext cx="48" cy="702"/>
                <a:chOff x="288" y="2256"/>
                <a:chExt cx="48" cy="702"/>
              </a:xfrm>
            </p:grpSpPr>
            <p:sp>
              <p:nvSpPr>
                <p:cNvPr id="54267" name="Rectangle 11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68" name="Line 11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69" name="Line 11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0" name="Line 12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1" name="Line 12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2" name="Line 12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3" name="Line 12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4" name="Line 12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5" name="Line 12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6" name="Line 12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7" name="Line 12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8" name="Line 12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79" name="Line 12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80" name="Line 13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81" name="Line 13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3" name="Group 132"/>
              <p:cNvGrpSpPr>
                <a:grpSpLocks/>
              </p:cNvGrpSpPr>
              <p:nvPr/>
            </p:nvGrpSpPr>
            <p:grpSpPr bwMode="auto">
              <a:xfrm>
                <a:off x="624" y="2880"/>
                <a:ext cx="48" cy="702"/>
                <a:chOff x="288" y="2256"/>
                <a:chExt cx="48" cy="702"/>
              </a:xfrm>
            </p:grpSpPr>
            <p:sp>
              <p:nvSpPr>
                <p:cNvPr id="54252" name="Rectangle 13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53" name="Line 13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54" name="Line 13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55" name="Line 13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56" name="Line 13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57" name="Line 13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58" name="Line 13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59" name="Line 14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60" name="Line 14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61" name="Line 14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62" name="Line 14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63" name="Line 14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64" name="Line 14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65" name="Line 14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66" name="Line 14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4" name="Group 148"/>
              <p:cNvGrpSpPr>
                <a:grpSpLocks/>
              </p:cNvGrpSpPr>
              <p:nvPr/>
            </p:nvGrpSpPr>
            <p:grpSpPr bwMode="auto">
              <a:xfrm>
                <a:off x="672" y="2880"/>
                <a:ext cx="48" cy="702"/>
                <a:chOff x="288" y="2256"/>
                <a:chExt cx="48" cy="702"/>
              </a:xfrm>
            </p:grpSpPr>
            <p:sp>
              <p:nvSpPr>
                <p:cNvPr id="54237" name="Rectangle 14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38" name="Line 15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39" name="Line 15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0" name="Line 15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1" name="Line 15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2" name="Line 15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3" name="Line 15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4" name="Line 15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5" name="Line 15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6" name="Line 15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7" name="Line 15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8" name="Line 16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49" name="Line 16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50" name="Line 16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51" name="Line 16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5" name="Group 164"/>
              <p:cNvGrpSpPr>
                <a:grpSpLocks/>
              </p:cNvGrpSpPr>
              <p:nvPr/>
            </p:nvGrpSpPr>
            <p:grpSpPr bwMode="auto">
              <a:xfrm>
                <a:off x="720" y="2880"/>
                <a:ext cx="48" cy="702"/>
                <a:chOff x="288" y="2256"/>
                <a:chExt cx="48" cy="702"/>
              </a:xfrm>
            </p:grpSpPr>
            <p:sp>
              <p:nvSpPr>
                <p:cNvPr id="54222" name="Rectangle 16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23" name="Line 16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24" name="Line 16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25" name="Line 16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26" name="Line 16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27" name="Line 17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28" name="Line 17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29" name="Line 17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30" name="Line 17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31" name="Line 17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32" name="Line 17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33" name="Line 17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34" name="Line 17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35" name="Line 17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36" name="Line 17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6" name="Group 180"/>
              <p:cNvGrpSpPr>
                <a:grpSpLocks/>
              </p:cNvGrpSpPr>
              <p:nvPr/>
            </p:nvGrpSpPr>
            <p:grpSpPr bwMode="auto">
              <a:xfrm>
                <a:off x="768" y="2880"/>
                <a:ext cx="48" cy="702"/>
                <a:chOff x="288" y="2256"/>
                <a:chExt cx="48" cy="702"/>
              </a:xfrm>
            </p:grpSpPr>
            <p:sp>
              <p:nvSpPr>
                <p:cNvPr id="54207" name="Rectangle 18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08" name="Line 18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09" name="Line 18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0" name="Line 18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1" name="Line 18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2" name="Line 18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3" name="Line 18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4" name="Line 18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5" name="Line 18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6" name="Line 19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7" name="Line 19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8" name="Line 19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19" name="Line 19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20" name="Line 19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21" name="Line 19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7" name="Group 196"/>
              <p:cNvGrpSpPr>
                <a:grpSpLocks/>
              </p:cNvGrpSpPr>
              <p:nvPr/>
            </p:nvGrpSpPr>
            <p:grpSpPr bwMode="auto">
              <a:xfrm>
                <a:off x="816" y="2880"/>
                <a:ext cx="48" cy="702"/>
                <a:chOff x="288" y="2256"/>
                <a:chExt cx="48" cy="702"/>
              </a:xfrm>
            </p:grpSpPr>
            <p:sp>
              <p:nvSpPr>
                <p:cNvPr id="54192" name="Rectangle 19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93" name="Line 19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94" name="Line 19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95" name="Line 20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96" name="Line 20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97" name="Line 20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98" name="Line 20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99" name="Line 20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00" name="Line 20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01" name="Line 20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02" name="Line 20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03" name="Line 20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04" name="Line 20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05" name="Line 21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206" name="Line 21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8" name="Group 212"/>
              <p:cNvGrpSpPr>
                <a:grpSpLocks/>
              </p:cNvGrpSpPr>
              <p:nvPr/>
            </p:nvGrpSpPr>
            <p:grpSpPr bwMode="auto">
              <a:xfrm>
                <a:off x="864" y="2880"/>
                <a:ext cx="48" cy="702"/>
                <a:chOff x="288" y="2256"/>
                <a:chExt cx="48" cy="702"/>
              </a:xfrm>
            </p:grpSpPr>
            <p:sp>
              <p:nvSpPr>
                <p:cNvPr id="54177" name="Rectangle 21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78" name="Line 21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79" name="Line 21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0" name="Line 21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1" name="Line 21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2" name="Line 21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3" name="Line 21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4" name="Line 22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5" name="Line 22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6" name="Line 22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7" name="Line 22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8" name="Line 22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89" name="Line 22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90" name="Line 22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91" name="Line 22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9" name="Group 228"/>
              <p:cNvGrpSpPr>
                <a:grpSpLocks/>
              </p:cNvGrpSpPr>
              <p:nvPr/>
            </p:nvGrpSpPr>
            <p:grpSpPr bwMode="auto">
              <a:xfrm>
                <a:off x="912" y="2880"/>
                <a:ext cx="48" cy="702"/>
                <a:chOff x="288" y="2256"/>
                <a:chExt cx="48" cy="702"/>
              </a:xfrm>
            </p:grpSpPr>
            <p:sp>
              <p:nvSpPr>
                <p:cNvPr id="54162" name="Rectangle 22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63" name="Line 23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64" name="Line 23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65" name="Line 23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66" name="Line 23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67" name="Line 23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68" name="Line 23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69" name="Line 23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70" name="Line 23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71" name="Line 23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72" name="Line 23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73" name="Line 24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74" name="Line 24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75" name="Line 24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76" name="Line 24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0" name="Group 244"/>
              <p:cNvGrpSpPr>
                <a:grpSpLocks/>
              </p:cNvGrpSpPr>
              <p:nvPr/>
            </p:nvGrpSpPr>
            <p:grpSpPr bwMode="auto">
              <a:xfrm>
                <a:off x="960" y="2880"/>
                <a:ext cx="48" cy="702"/>
                <a:chOff x="288" y="2256"/>
                <a:chExt cx="48" cy="702"/>
              </a:xfrm>
            </p:grpSpPr>
            <p:sp>
              <p:nvSpPr>
                <p:cNvPr id="54147" name="Rectangle 24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48" name="Line 24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49" name="Line 24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0" name="Line 24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1" name="Line 24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2" name="Line 25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3" name="Line 25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4" name="Line 25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5" name="Line 25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6" name="Line 25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7" name="Line 25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8" name="Line 25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59" name="Line 25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60" name="Line 25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161" name="Line 25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1" name="Group 260"/>
            <p:cNvGrpSpPr>
              <a:grpSpLocks/>
            </p:cNvGrpSpPr>
            <p:nvPr/>
          </p:nvGrpSpPr>
          <p:grpSpPr bwMode="auto">
            <a:xfrm>
              <a:off x="1008" y="3042"/>
              <a:ext cx="48" cy="702"/>
              <a:chOff x="288" y="2256"/>
              <a:chExt cx="48" cy="702"/>
            </a:xfrm>
          </p:grpSpPr>
          <p:sp>
            <p:nvSpPr>
              <p:cNvPr id="54117" name="Rectangle 261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18" name="Line 262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19" name="Line 263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0" name="Line 264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1" name="Line 265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2" name="Line 266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3" name="Line 267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4" name="Line 268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5" name="Line 269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6" name="Line 270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7" name="Line 271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8" name="Line 272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29" name="Line 273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30" name="Line 274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31" name="Line 275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22" name="Group 276"/>
            <p:cNvGrpSpPr>
              <a:grpSpLocks/>
            </p:cNvGrpSpPr>
            <p:nvPr/>
          </p:nvGrpSpPr>
          <p:grpSpPr bwMode="auto">
            <a:xfrm>
              <a:off x="1056" y="3042"/>
              <a:ext cx="48" cy="702"/>
              <a:chOff x="288" y="2256"/>
              <a:chExt cx="48" cy="702"/>
            </a:xfrm>
          </p:grpSpPr>
          <p:sp>
            <p:nvSpPr>
              <p:cNvPr id="54102" name="Rectangle 277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03" name="Line 278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04" name="Line 279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05" name="Line 280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06" name="Line 281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07" name="Line 282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08" name="Line 283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09" name="Line 284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10" name="Line 285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11" name="Line 286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12" name="Line 287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13" name="Line 288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14" name="Line 289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15" name="Line 290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4116" name="Line 291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  <p:grpSp>
        <p:nvGrpSpPr>
          <p:cNvPr id="23" name="Group 292"/>
          <p:cNvGrpSpPr>
            <a:grpSpLocks/>
          </p:cNvGrpSpPr>
          <p:nvPr/>
        </p:nvGrpSpPr>
        <p:grpSpPr bwMode="auto">
          <a:xfrm>
            <a:off x="712788" y="2170113"/>
            <a:ext cx="1295400" cy="1114425"/>
            <a:chOff x="288" y="3042"/>
            <a:chExt cx="816" cy="702"/>
          </a:xfrm>
        </p:grpSpPr>
        <p:grpSp>
          <p:nvGrpSpPr>
            <p:cNvPr id="24" name="Group 293"/>
            <p:cNvGrpSpPr>
              <a:grpSpLocks/>
            </p:cNvGrpSpPr>
            <p:nvPr/>
          </p:nvGrpSpPr>
          <p:grpSpPr bwMode="auto">
            <a:xfrm>
              <a:off x="288" y="3042"/>
              <a:ext cx="720" cy="702"/>
              <a:chOff x="288" y="2880"/>
              <a:chExt cx="720" cy="702"/>
            </a:xfrm>
          </p:grpSpPr>
          <p:grpSp>
            <p:nvGrpSpPr>
              <p:cNvPr id="25" name="Group 294"/>
              <p:cNvGrpSpPr>
                <a:grpSpLocks/>
              </p:cNvGrpSpPr>
              <p:nvPr/>
            </p:nvGrpSpPr>
            <p:grpSpPr bwMode="auto">
              <a:xfrm>
                <a:off x="288" y="2880"/>
                <a:ext cx="48" cy="702"/>
                <a:chOff x="288" y="2256"/>
                <a:chExt cx="48" cy="702"/>
              </a:xfrm>
            </p:grpSpPr>
            <p:sp>
              <p:nvSpPr>
                <p:cNvPr id="54084" name="Rectangle 29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85" name="Line 29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86" name="Line 29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87" name="Line 29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88" name="Line 29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89" name="Line 30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90" name="Line 30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91" name="Line 30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92" name="Line 30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93" name="Line 30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94" name="Line 30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95" name="Line 30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96" name="Line 30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97" name="Line 30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98" name="Line 30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6" name="Group 310"/>
              <p:cNvGrpSpPr>
                <a:grpSpLocks/>
              </p:cNvGrpSpPr>
              <p:nvPr/>
            </p:nvGrpSpPr>
            <p:grpSpPr bwMode="auto">
              <a:xfrm>
                <a:off x="336" y="2880"/>
                <a:ext cx="48" cy="702"/>
                <a:chOff x="288" y="2256"/>
                <a:chExt cx="48" cy="702"/>
              </a:xfrm>
            </p:grpSpPr>
            <p:sp>
              <p:nvSpPr>
                <p:cNvPr id="54069" name="Rectangle 31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0" name="Line 31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1" name="Line 31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2" name="Line 31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3" name="Line 31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4" name="Line 31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5" name="Line 31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6" name="Line 31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7" name="Line 31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8" name="Line 32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79" name="Line 32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80" name="Line 32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81" name="Line 32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82" name="Line 32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83" name="Line 32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7" name="Group 326"/>
              <p:cNvGrpSpPr>
                <a:grpSpLocks/>
              </p:cNvGrpSpPr>
              <p:nvPr/>
            </p:nvGrpSpPr>
            <p:grpSpPr bwMode="auto">
              <a:xfrm>
                <a:off x="384" y="2880"/>
                <a:ext cx="48" cy="702"/>
                <a:chOff x="288" y="2256"/>
                <a:chExt cx="48" cy="702"/>
              </a:xfrm>
            </p:grpSpPr>
            <p:sp>
              <p:nvSpPr>
                <p:cNvPr id="54054" name="Rectangle 32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55" name="Line 32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56" name="Line 32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57" name="Line 33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58" name="Line 33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59" name="Line 33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60" name="Line 33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61" name="Line 33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62" name="Line 33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63" name="Line 33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64" name="Line 33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65" name="Line 33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66" name="Line 33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67" name="Line 34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68" name="Line 34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8" name="Group 342"/>
              <p:cNvGrpSpPr>
                <a:grpSpLocks/>
              </p:cNvGrpSpPr>
              <p:nvPr/>
            </p:nvGrpSpPr>
            <p:grpSpPr bwMode="auto">
              <a:xfrm>
                <a:off x="432" y="2880"/>
                <a:ext cx="48" cy="702"/>
                <a:chOff x="288" y="2256"/>
                <a:chExt cx="48" cy="702"/>
              </a:xfrm>
            </p:grpSpPr>
            <p:sp>
              <p:nvSpPr>
                <p:cNvPr id="54039" name="Rectangle 34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0" name="Line 34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1" name="Line 34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2" name="Line 34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3" name="Line 34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4" name="Line 34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5" name="Line 34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6" name="Line 35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7" name="Line 35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8" name="Line 35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49" name="Line 35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50" name="Line 35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51" name="Line 35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52" name="Line 35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53" name="Line 35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9" name="Group 358"/>
              <p:cNvGrpSpPr>
                <a:grpSpLocks/>
              </p:cNvGrpSpPr>
              <p:nvPr/>
            </p:nvGrpSpPr>
            <p:grpSpPr bwMode="auto">
              <a:xfrm>
                <a:off x="480" y="2880"/>
                <a:ext cx="48" cy="702"/>
                <a:chOff x="288" y="2256"/>
                <a:chExt cx="48" cy="702"/>
              </a:xfrm>
            </p:grpSpPr>
            <p:sp>
              <p:nvSpPr>
                <p:cNvPr id="54024" name="Rectangle 35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25" name="Line 36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26" name="Line 36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27" name="Line 36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28" name="Line 36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29" name="Line 36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30" name="Line 36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31" name="Line 36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32" name="Line 36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33" name="Line 36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34" name="Line 36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35" name="Line 37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36" name="Line 37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37" name="Line 37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38" name="Line 37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30" name="Group 374"/>
              <p:cNvGrpSpPr>
                <a:grpSpLocks/>
              </p:cNvGrpSpPr>
              <p:nvPr/>
            </p:nvGrpSpPr>
            <p:grpSpPr bwMode="auto">
              <a:xfrm>
                <a:off x="528" y="2880"/>
                <a:ext cx="48" cy="702"/>
                <a:chOff x="288" y="2256"/>
                <a:chExt cx="48" cy="702"/>
              </a:xfrm>
            </p:grpSpPr>
            <p:sp>
              <p:nvSpPr>
                <p:cNvPr id="54009" name="Rectangle 37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0" name="Line 37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1" name="Line 37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2" name="Line 37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3" name="Line 37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4" name="Line 38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5" name="Line 38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6" name="Line 38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7" name="Line 38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8" name="Line 38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19" name="Line 38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20" name="Line 38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21" name="Line 38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22" name="Line 38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23" name="Line 38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31" name="Group 390"/>
              <p:cNvGrpSpPr>
                <a:grpSpLocks/>
              </p:cNvGrpSpPr>
              <p:nvPr/>
            </p:nvGrpSpPr>
            <p:grpSpPr bwMode="auto">
              <a:xfrm>
                <a:off x="576" y="2880"/>
                <a:ext cx="48" cy="702"/>
                <a:chOff x="288" y="2256"/>
                <a:chExt cx="48" cy="702"/>
              </a:xfrm>
            </p:grpSpPr>
            <p:sp>
              <p:nvSpPr>
                <p:cNvPr id="53994" name="Rectangle 39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95" name="Line 39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96" name="Line 39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97" name="Line 39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98" name="Line 39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99" name="Line 39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00" name="Line 39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01" name="Line 39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02" name="Line 39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03" name="Line 40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04" name="Line 40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05" name="Line 40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06" name="Line 40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07" name="Line 40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4008" name="Line 40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26" name="Group 406"/>
              <p:cNvGrpSpPr>
                <a:grpSpLocks/>
              </p:cNvGrpSpPr>
              <p:nvPr/>
            </p:nvGrpSpPr>
            <p:grpSpPr bwMode="auto">
              <a:xfrm>
                <a:off x="624" y="2880"/>
                <a:ext cx="48" cy="702"/>
                <a:chOff x="288" y="2256"/>
                <a:chExt cx="48" cy="702"/>
              </a:xfrm>
            </p:grpSpPr>
            <p:sp>
              <p:nvSpPr>
                <p:cNvPr id="53979" name="Rectangle 40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0" name="Line 40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1" name="Line 40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2" name="Line 41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3" name="Line 41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4" name="Line 41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5" name="Line 41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6" name="Line 41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7" name="Line 41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8" name="Line 41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89" name="Line 41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90" name="Line 41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91" name="Line 41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92" name="Line 42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93" name="Line 42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27" name="Group 422"/>
              <p:cNvGrpSpPr>
                <a:grpSpLocks/>
              </p:cNvGrpSpPr>
              <p:nvPr/>
            </p:nvGrpSpPr>
            <p:grpSpPr bwMode="auto">
              <a:xfrm>
                <a:off x="672" y="2880"/>
                <a:ext cx="48" cy="702"/>
                <a:chOff x="288" y="2256"/>
                <a:chExt cx="48" cy="702"/>
              </a:xfrm>
            </p:grpSpPr>
            <p:sp>
              <p:nvSpPr>
                <p:cNvPr id="53964" name="Rectangle 42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65" name="Line 42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66" name="Line 42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67" name="Line 42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68" name="Line 42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69" name="Line 42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70" name="Line 42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71" name="Line 43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72" name="Line 43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73" name="Line 43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74" name="Line 43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75" name="Line 43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76" name="Line 43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77" name="Line 43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78" name="Line 43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28" name="Group 438"/>
              <p:cNvGrpSpPr>
                <a:grpSpLocks/>
              </p:cNvGrpSpPr>
              <p:nvPr/>
            </p:nvGrpSpPr>
            <p:grpSpPr bwMode="auto">
              <a:xfrm>
                <a:off x="720" y="2880"/>
                <a:ext cx="48" cy="702"/>
                <a:chOff x="288" y="2256"/>
                <a:chExt cx="48" cy="702"/>
              </a:xfrm>
            </p:grpSpPr>
            <p:sp>
              <p:nvSpPr>
                <p:cNvPr id="5394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0" name="Line 44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1" name="Line 44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2" name="Line 44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3" name="Line 44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4" name="Line 44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5" name="Line 44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6" name="Line 44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7" name="Line 44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8" name="Line 44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59" name="Line 44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60" name="Line 45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61" name="Line 45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62" name="Line 45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63" name="Line 45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68" name="Group 454"/>
              <p:cNvGrpSpPr>
                <a:grpSpLocks/>
              </p:cNvGrpSpPr>
              <p:nvPr/>
            </p:nvGrpSpPr>
            <p:grpSpPr bwMode="auto">
              <a:xfrm>
                <a:off x="768" y="2880"/>
                <a:ext cx="48" cy="702"/>
                <a:chOff x="288" y="2256"/>
                <a:chExt cx="48" cy="702"/>
              </a:xfrm>
            </p:grpSpPr>
            <p:sp>
              <p:nvSpPr>
                <p:cNvPr id="53934" name="Rectangle 45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35" name="Line 45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36" name="Line 45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37" name="Line 45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38" name="Line 45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39" name="Line 46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40" name="Line 46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41" name="Line 46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42" name="Line 46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43" name="Line 46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44" name="Line 46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45" name="Line 46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46" name="Line 46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47" name="Line 46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48" name="Line 46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69" name="Group 470"/>
              <p:cNvGrpSpPr>
                <a:grpSpLocks/>
              </p:cNvGrpSpPr>
              <p:nvPr/>
            </p:nvGrpSpPr>
            <p:grpSpPr bwMode="auto">
              <a:xfrm>
                <a:off x="816" y="2880"/>
                <a:ext cx="48" cy="702"/>
                <a:chOff x="288" y="2256"/>
                <a:chExt cx="48" cy="702"/>
              </a:xfrm>
            </p:grpSpPr>
            <p:sp>
              <p:nvSpPr>
                <p:cNvPr id="5391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0" name="Line 47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1" name="Line 47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2" name="Line 47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3" name="Line 47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4" name="Line 47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5" name="Line 47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6" name="Line 47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7" name="Line 47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8" name="Line 48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29" name="Line 48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30" name="Line 48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31" name="Line 48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32" name="Line 48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33" name="Line 48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70" name="Group 486"/>
              <p:cNvGrpSpPr>
                <a:grpSpLocks/>
              </p:cNvGrpSpPr>
              <p:nvPr/>
            </p:nvGrpSpPr>
            <p:grpSpPr bwMode="auto">
              <a:xfrm>
                <a:off x="864" y="2880"/>
                <a:ext cx="48" cy="702"/>
                <a:chOff x="288" y="2256"/>
                <a:chExt cx="48" cy="702"/>
              </a:xfrm>
            </p:grpSpPr>
            <p:sp>
              <p:nvSpPr>
                <p:cNvPr id="53904" name="Rectangle 48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05" name="Line 48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06" name="Line 48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07" name="Line 49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08" name="Line 49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09" name="Line 49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10" name="Line 49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11" name="Line 49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12" name="Line 49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13" name="Line 49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14" name="Line 49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15" name="Line 49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16" name="Line 49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17" name="Line 50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18" name="Line 50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71" name="Group 502"/>
              <p:cNvGrpSpPr>
                <a:grpSpLocks/>
              </p:cNvGrpSpPr>
              <p:nvPr/>
            </p:nvGrpSpPr>
            <p:grpSpPr bwMode="auto">
              <a:xfrm>
                <a:off x="912" y="2880"/>
                <a:ext cx="48" cy="702"/>
                <a:chOff x="288" y="2256"/>
                <a:chExt cx="48" cy="702"/>
              </a:xfrm>
            </p:grpSpPr>
            <p:sp>
              <p:nvSpPr>
                <p:cNvPr id="53889" name="Rectangle 50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0" name="Line 50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1" name="Line 50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2" name="Line 50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3" name="Line 50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4" name="Line 50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5" name="Line 50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6" name="Line 51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7" name="Line 51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8" name="Line 51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99" name="Line 51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00" name="Line 51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01" name="Line 51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02" name="Line 51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903" name="Line 51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84" name="Group 518"/>
              <p:cNvGrpSpPr>
                <a:grpSpLocks/>
              </p:cNvGrpSpPr>
              <p:nvPr/>
            </p:nvGrpSpPr>
            <p:grpSpPr bwMode="auto">
              <a:xfrm>
                <a:off x="960" y="2880"/>
                <a:ext cx="48" cy="702"/>
                <a:chOff x="288" y="2256"/>
                <a:chExt cx="48" cy="702"/>
              </a:xfrm>
            </p:grpSpPr>
            <p:sp>
              <p:nvSpPr>
                <p:cNvPr id="53874" name="Rectangle 51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75" name="Line 52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76" name="Line 52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77" name="Line 52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78" name="Line 52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79" name="Line 52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80" name="Line 52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81" name="Line 52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82" name="Line 52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83" name="Line 52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84" name="Line 52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85" name="Line 53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86" name="Line 53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87" name="Line 53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88" name="Line 53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33585" name="Group 534"/>
            <p:cNvGrpSpPr>
              <a:grpSpLocks/>
            </p:cNvGrpSpPr>
            <p:nvPr/>
          </p:nvGrpSpPr>
          <p:grpSpPr bwMode="auto">
            <a:xfrm>
              <a:off x="1008" y="3042"/>
              <a:ext cx="48" cy="702"/>
              <a:chOff x="288" y="2256"/>
              <a:chExt cx="48" cy="702"/>
            </a:xfrm>
          </p:grpSpPr>
          <p:sp>
            <p:nvSpPr>
              <p:cNvPr id="53844" name="Rectangle 535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00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45" name="Line 536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46" name="Line 537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47" name="Line 538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48" name="Line 539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49" name="Line 540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50" name="Line 541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51" name="Line 542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52" name="Line 543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53" name="Line 544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54" name="Line 545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55" name="Line 546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56" name="Line 547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57" name="Line 548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58" name="Line 549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233586" name="Group 550"/>
            <p:cNvGrpSpPr>
              <a:grpSpLocks/>
            </p:cNvGrpSpPr>
            <p:nvPr/>
          </p:nvGrpSpPr>
          <p:grpSpPr bwMode="auto">
            <a:xfrm>
              <a:off x="1056" y="3042"/>
              <a:ext cx="48" cy="702"/>
              <a:chOff x="288" y="2256"/>
              <a:chExt cx="48" cy="702"/>
            </a:xfrm>
          </p:grpSpPr>
          <p:sp>
            <p:nvSpPr>
              <p:cNvPr id="53829" name="Rectangle 551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00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0" name="Line 552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1" name="Line 553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2" name="Line 554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3" name="Line 555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4" name="Line 556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5" name="Line 557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6" name="Line 558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7" name="Line 559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8" name="Line 560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39" name="Line 561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40" name="Line 562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41" name="Line 563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42" name="Line 564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843" name="Line 565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  <p:grpSp>
        <p:nvGrpSpPr>
          <p:cNvPr id="233587" name="Group 566"/>
          <p:cNvGrpSpPr>
            <a:grpSpLocks/>
          </p:cNvGrpSpPr>
          <p:nvPr/>
        </p:nvGrpSpPr>
        <p:grpSpPr bwMode="auto">
          <a:xfrm>
            <a:off x="5132388" y="2170113"/>
            <a:ext cx="1295400" cy="1114425"/>
            <a:chOff x="288" y="3042"/>
            <a:chExt cx="816" cy="702"/>
          </a:xfrm>
        </p:grpSpPr>
        <p:grpSp>
          <p:nvGrpSpPr>
            <p:cNvPr id="233588" name="Group 567"/>
            <p:cNvGrpSpPr>
              <a:grpSpLocks/>
            </p:cNvGrpSpPr>
            <p:nvPr/>
          </p:nvGrpSpPr>
          <p:grpSpPr bwMode="auto">
            <a:xfrm>
              <a:off x="288" y="3042"/>
              <a:ext cx="720" cy="702"/>
              <a:chOff x="288" y="2880"/>
              <a:chExt cx="720" cy="702"/>
            </a:xfrm>
          </p:grpSpPr>
          <p:grpSp>
            <p:nvGrpSpPr>
              <p:cNvPr id="233589" name="Group 568"/>
              <p:cNvGrpSpPr>
                <a:grpSpLocks/>
              </p:cNvGrpSpPr>
              <p:nvPr/>
            </p:nvGrpSpPr>
            <p:grpSpPr bwMode="auto">
              <a:xfrm>
                <a:off x="288" y="2880"/>
                <a:ext cx="48" cy="702"/>
                <a:chOff x="288" y="2256"/>
                <a:chExt cx="48" cy="702"/>
              </a:xfrm>
            </p:grpSpPr>
            <p:sp>
              <p:nvSpPr>
                <p:cNvPr id="53811" name="Rectangle 56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12" name="Line 57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13" name="Line 57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14" name="Line 57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15" name="Line 57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16" name="Line 57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17" name="Line 57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18" name="Line 57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19" name="Line 57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20" name="Line 57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21" name="Line 57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22" name="Line 58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23" name="Line 58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24" name="Line 58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25" name="Line 58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0" name="Group 584"/>
              <p:cNvGrpSpPr>
                <a:grpSpLocks/>
              </p:cNvGrpSpPr>
              <p:nvPr/>
            </p:nvGrpSpPr>
            <p:grpSpPr bwMode="auto">
              <a:xfrm>
                <a:off x="336" y="2880"/>
                <a:ext cx="48" cy="702"/>
                <a:chOff x="288" y="2256"/>
                <a:chExt cx="48" cy="702"/>
              </a:xfrm>
            </p:grpSpPr>
            <p:sp>
              <p:nvSpPr>
                <p:cNvPr id="53796" name="Rectangle 58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97" name="Line 58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98" name="Line 58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99" name="Line 58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0" name="Line 58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1" name="Line 59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2" name="Line 59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3" name="Line 59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4" name="Line 59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5" name="Line 59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6" name="Line 59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7" name="Line 59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8" name="Line 59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09" name="Line 59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810" name="Line 59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1" name="Group 600"/>
              <p:cNvGrpSpPr>
                <a:grpSpLocks/>
              </p:cNvGrpSpPr>
              <p:nvPr/>
            </p:nvGrpSpPr>
            <p:grpSpPr bwMode="auto">
              <a:xfrm>
                <a:off x="384" y="2880"/>
                <a:ext cx="48" cy="702"/>
                <a:chOff x="288" y="2256"/>
                <a:chExt cx="48" cy="702"/>
              </a:xfrm>
            </p:grpSpPr>
            <p:sp>
              <p:nvSpPr>
                <p:cNvPr id="53781" name="Rectangle 60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82" name="Line 60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83" name="Line 60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84" name="Line 60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85" name="Line 60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86" name="Line 60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87" name="Line 60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88" name="Line 60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89" name="Line 60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90" name="Line 61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91" name="Line 61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92" name="Line 61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93" name="Line 61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94" name="Line 61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95" name="Line 61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2" name="Group 616"/>
              <p:cNvGrpSpPr>
                <a:grpSpLocks/>
              </p:cNvGrpSpPr>
              <p:nvPr/>
            </p:nvGrpSpPr>
            <p:grpSpPr bwMode="auto">
              <a:xfrm>
                <a:off x="432" y="2880"/>
                <a:ext cx="48" cy="702"/>
                <a:chOff x="288" y="2256"/>
                <a:chExt cx="48" cy="702"/>
              </a:xfrm>
            </p:grpSpPr>
            <p:sp>
              <p:nvSpPr>
                <p:cNvPr id="53766" name="Rectangle 61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67" name="Line 61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68" name="Line 61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69" name="Line 62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0" name="Line 62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1" name="Line 62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2" name="Line 62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3" name="Line 62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4" name="Line 62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5" name="Line 62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6" name="Line 62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7" name="Line 62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8" name="Line 62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79" name="Line 63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80" name="Line 63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3" name="Group 632"/>
              <p:cNvGrpSpPr>
                <a:grpSpLocks/>
              </p:cNvGrpSpPr>
              <p:nvPr/>
            </p:nvGrpSpPr>
            <p:grpSpPr bwMode="auto">
              <a:xfrm>
                <a:off x="480" y="2880"/>
                <a:ext cx="48" cy="702"/>
                <a:chOff x="288" y="2256"/>
                <a:chExt cx="48" cy="702"/>
              </a:xfrm>
            </p:grpSpPr>
            <p:sp>
              <p:nvSpPr>
                <p:cNvPr id="53751" name="Rectangle 63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52" name="Line 63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53" name="Line 63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54" name="Line 63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55" name="Line 63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56" name="Line 63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57" name="Line 63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58" name="Line 64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59" name="Line 64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60" name="Line 64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61" name="Line 64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62" name="Line 64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63" name="Line 64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64" name="Line 64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65" name="Line 64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4" name="Group 648"/>
              <p:cNvGrpSpPr>
                <a:grpSpLocks/>
              </p:cNvGrpSpPr>
              <p:nvPr/>
            </p:nvGrpSpPr>
            <p:grpSpPr bwMode="auto">
              <a:xfrm>
                <a:off x="528" y="2880"/>
                <a:ext cx="48" cy="702"/>
                <a:chOff x="288" y="2256"/>
                <a:chExt cx="48" cy="702"/>
              </a:xfrm>
            </p:grpSpPr>
            <p:sp>
              <p:nvSpPr>
                <p:cNvPr id="53736" name="Rectangle 64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37" name="Line 65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38" name="Line 65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39" name="Line 65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0" name="Line 65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1" name="Line 65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2" name="Line 65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3" name="Line 65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4" name="Line 65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5" name="Line 65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6" name="Line 65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7" name="Line 66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8" name="Line 66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49" name="Line 66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50" name="Line 66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5" name="Group 664"/>
              <p:cNvGrpSpPr>
                <a:grpSpLocks/>
              </p:cNvGrpSpPr>
              <p:nvPr/>
            </p:nvGrpSpPr>
            <p:grpSpPr bwMode="auto">
              <a:xfrm>
                <a:off x="576" y="2880"/>
                <a:ext cx="48" cy="702"/>
                <a:chOff x="288" y="2256"/>
                <a:chExt cx="48" cy="702"/>
              </a:xfrm>
            </p:grpSpPr>
            <p:sp>
              <p:nvSpPr>
                <p:cNvPr id="53721" name="Rectangle 66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22" name="Line 66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23" name="Line 66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24" name="Line 66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25" name="Line 66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26" name="Line 67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27" name="Line 67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28" name="Line 67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29" name="Line 67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30" name="Line 67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31" name="Line 67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32" name="Line 67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33" name="Line 67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34" name="Line 67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35" name="Line 67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6" name="Group 680"/>
              <p:cNvGrpSpPr>
                <a:grpSpLocks/>
              </p:cNvGrpSpPr>
              <p:nvPr/>
            </p:nvGrpSpPr>
            <p:grpSpPr bwMode="auto">
              <a:xfrm>
                <a:off x="624" y="2880"/>
                <a:ext cx="48" cy="702"/>
                <a:chOff x="288" y="2256"/>
                <a:chExt cx="48" cy="702"/>
              </a:xfrm>
            </p:grpSpPr>
            <p:sp>
              <p:nvSpPr>
                <p:cNvPr id="53706" name="Rectangle 68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07" name="Line 68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08" name="Line 68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09" name="Line 68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0" name="Line 68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1" name="Line 68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2" name="Line 68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3" name="Line 68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4" name="Line 68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5" name="Line 69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6" name="Line 69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7" name="Line 69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8" name="Line 69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19" name="Line 69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20" name="Line 69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7" name="Group 696"/>
              <p:cNvGrpSpPr>
                <a:grpSpLocks/>
              </p:cNvGrpSpPr>
              <p:nvPr/>
            </p:nvGrpSpPr>
            <p:grpSpPr bwMode="auto">
              <a:xfrm>
                <a:off x="672" y="2880"/>
                <a:ext cx="48" cy="702"/>
                <a:chOff x="288" y="2256"/>
                <a:chExt cx="48" cy="702"/>
              </a:xfrm>
            </p:grpSpPr>
            <p:sp>
              <p:nvSpPr>
                <p:cNvPr id="53691" name="Rectangle 69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92" name="Line 69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93" name="Line 69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94" name="Line 70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95" name="Line 70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96" name="Line 70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97" name="Line 70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98" name="Line 70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99" name="Line 70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00" name="Line 70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01" name="Line 70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02" name="Line 70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03" name="Line 70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04" name="Line 71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705" name="Line 71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8" name="Group 712"/>
              <p:cNvGrpSpPr>
                <a:grpSpLocks/>
              </p:cNvGrpSpPr>
              <p:nvPr/>
            </p:nvGrpSpPr>
            <p:grpSpPr bwMode="auto">
              <a:xfrm>
                <a:off x="720" y="2880"/>
                <a:ext cx="48" cy="702"/>
                <a:chOff x="288" y="2256"/>
                <a:chExt cx="48" cy="702"/>
              </a:xfrm>
            </p:grpSpPr>
            <p:sp>
              <p:nvSpPr>
                <p:cNvPr id="53676" name="Rectangle 71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77" name="Line 71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78" name="Line 71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79" name="Line 71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0" name="Line 71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1" name="Line 71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2" name="Line 71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3" name="Line 72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4" name="Line 72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5" name="Line 72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6" name="Line 72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7" name="Line 72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8" name="Line 72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89" name="Line 72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90" name="Line 72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3599" name="Group 728"/>
              <p:cNvGrpSpPr>
                <a:grpSpLocks/>
              </p:cNvGrpSpPr>
              <p:nvPr/>
            </p:nvGrpSpPr>
            <p:grpSpPr bwMode="auto">
              <a:xfrm>
                <a:off x="768" y="2880"/>
                <a:ext cx="48" cy="702"/>
                <a:chOff x="288" y="2256"/>
                <a:chExt cx="48" cy="702"/>
              </a:xfrm>
            </p:grpSpPr>
            <p:sp>
              <p:nvSpPr>
                <p:cNvPr id="53661" name="Rectangle 72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62" name="Line 73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63" name="Line 73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64" name="Line 73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65" name="Line 73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66" name="Line 73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67" name="Line 73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68" name="Line 73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69" name="Line 73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70" name="Line 73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71" name="Line 73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72" name="Line 74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73" name="Line 74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74" name="Line 74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75" name="Line 74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59" name="Group 744"/>
              <p:cNvGrpSpPr>
                <a:grpSpLocks/>
              </p:cNvGrpSpPr>
              <p:nvPr/>
            </p:nvGrpSpPr>
            <p:grpSpPr bwMode="auto">
              <a:xfrm>
                <a:off x="816" y="2880"/>
                <a:ext cx="48" cy="702"/>
                <a:chOff x="288" y="2256"/>
                <a:chExt cx="48" cy="702"/>
              </a:xfrm>
            </p:grpSpPr>
            <p:sp>
              <p:nvSpPr>
                <p:cNvPr id="53646" name="Rectangle 74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47" name="Line 74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48" name="Line 74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49" name="Line 74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0" name="Line 74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1" name="Line 75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2" name="Line 75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3" name="Line 75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4" name="Line 75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5" name="Line 75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6" name="Line 75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7" name="Line 75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8" name="Line 75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59" name="Line 75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60" name="Line 75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60" name="Group 760"/>
              <p:cNvGrpSpPr>
                <a:grpSpLocks/>
              </p:cNvGrpSpPr>
              <p:nvPr/>
            </p:nvGrpSpPr>
            <p:grpSpPr bwMode="auto">
              <a:xfrm>
                <a:off x="864" y="2880"/>
                <a:ext cx="48" cy="702"/>
                <a:chOff x="288" y="2256"/>
                <a:chExt cx="48" cy="702"/>
              </a:xfrm>
            </p:grpSpPr>
            <p:sp>
              <p:nvSpPr>
                <p:cNvPr id="53631" name="Rectangle 76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32" name="Line 76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33" name="Line 76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34" name="Line 76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35" name="Line 76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36" name="Line 76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37" name="Line 76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38" name="Line 76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39" name="Line 76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40" name="Line 77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41" name="Line 77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42" name="Line 77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43" name="Line 77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44" name="Line 77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45" name="Line 77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61" name="Group 776"/>
              <p:cNvGrpSpPr>
                <a:grpSpLocks/>
              </p:cNvGrpSpPr>
              <p:nvPr/>
            </p:nvGrpSpPr>
            <p:grpSpPr bwMode="auto">
              <a:xfrm>
                <a:off x="912" y="2880"/>
                <a:ext cx="48" cy="702"/>
                <a:chOff x="288" y="2256"/>
                <a:chExt cx="48" cy="702"/>
              </a:xfrm>
            </p:grpSpPr>
            <p:sp>
              <p:nvSpPr>
                <p:cNvPr id="53616" name="Rectangle 77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17" name="Line 77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18" name="Line 77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19" name="Line 78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0" name="Line 78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1" name="Line 78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2" name="Line 78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3" name="Line 78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4" name="Line 78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5" name="Line 78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6" name="Line 78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7" name="Line 78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8" name="Line 78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29" name="Line 79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30" name="Line 79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62" name="Group 792"/>
              <p:cNvGrpSpPr>
                <a:grpSpLocks/>
              </p:cNvGrpSpPr>
              <p:nvPr/>
            </p:nvGrpSpPr>
            <p:grpSpPr bwMode="auto">
              <a:xfrm>
                <a:off x="960" y="2880"/>
                <a:ext cx="48" cy="702"/>
                <a:chOff x="288" y="2256"/>
                <a:chExt cx="48" cy="702"/>
              </a:xfrm>
            </p:grpSpPr>
            <p:sp>
              <p:nvSpPr>
                <p:cNvPr id="53601" name="Rectangle 79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02" name="Line 79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03" name="Line 79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04" name="Line 79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05" name="Line 79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06" name="Line 79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07" name="Line 79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08" name="Line 80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09" name="Line 80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10" name="Line 80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11" name="Line 80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12" name="Line 80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13" name="Line 80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14" name="Line 80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615" name="Line 80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53863" name="Group 808"/>
            <p:cNvGrpSpPr>
              <a:grpSpLocks/>
            </p:cNvGrpSpPr>
            <p:nvPr/>
          </p:nvGrpSpPr>
          <p:grpSpPr bwMode="auto">
            <a:xfrm>
              <a:off x="1008" y="3042"/>
              <a:ext cx="48" cy="702"/>
              <a:chOff x="288" y="2256"/>
              <a:chExt cx="48" cy="702"/>
            </a:xfrm>
          </p:grpSpPr>
          <p:sp>
            <p:nvSpPr>
              <p:cNvPr id="53571" name="Rectangle 809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72" name="Line 810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73" name="Line 811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74" name="Line 812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75" name="Line 813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76" name="Line 814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77" name="Line 815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78" name="Line 816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79" name="Line 817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80" name="Line 818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81" name="Line 819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82" name="Line 820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83" name="Line 821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84" name="Line 822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85" name="Line 823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53864" name="Group 824"/>
            <p:cNvGrpSpPr>
              <a:grpSpLocks/>
            </p:cNvGrpSpPr>
            <p:nvPr/>
          </p:nvGrpSpPr>
          <p:grpSpPr bwMode="auto">
            <a:xfrm>
              <a:off x="1056" y="3042"/>
              <a:ext cx="48" cy="702"/>
              <a:chOff x="288" y="2256"/>
              <a:chExt cx="48" cy="702"/>
            </a:xfrm>
          </p:grpSpPr>
          <p:sp>
            <p:nvSpPr>
              <p:cNvPr id="53556" name="Rectangle 825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57" name="Line 826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58" name="Line 827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59" name="Line 828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0" name="Line 829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1" name="Line 830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2" name="Line 831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3" name="Line 832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4" name="Line 833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5" name="Line 834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6" name="Line 835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7" name="Line 836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8" name="Line 837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69" name="Line 838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570" name="Line 839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  <p:grpSp>
        <p:nvGrpSpPr>
          <p:cNvPr id="53865" name="Group 840"/>
          <p:cNvGrpSpPr>
            <a:grpSpLocks/>
          </p:cNvGrpSpPr>
          <p:nvPr/>
        </p:nvGrpSpPr>
        <p:grpSpPr bwMode="auto">
          <a:xfrm>
            <a:off x="5132388" y="2170113"/>
            <a:ext cx="1295400" cy="1114425"/>
            <a:chOff x="288" y="3042"/>
            <a:chExt cx="816" cy="702"/>
          </a:xfrm>
        </p:grpSpPr>
        <p:grpSp>
          <p:nvGrpSpPr>
            <p:cNvPr id="53866" name="Group 841"/>
            <p:cNvGrpSpPr>
              <a:grpSpLocks/>
            </p:cNvGrpSpPr>
            <p:nvPr/>
          </p:nvGrpSpPr>
          <p:grpSpPr bwMode="auto">
            <a:xfrm>
              <a:off x="288" y="3042"/>
              <a:ext cx="720" cy="702"/>
              <a:chOff x="288" y="2880"/>
              <a:chExt cx="720" cy="702"/>
            </a:xfrm>
          </p:grpSpPr>
          <p:grpSp>
            <p:nvGrpSpPr>
              <p:cNvPr id="53867" name="Group 842"/>
              <p:cNvGrpSpPr>
                <a:grpSpLocks/>
              </p:cNvGrpSpPr>
              <p:nvPr/>
            </p:nvGrpSpPr>
            <p:grpSpPr bwMode="auto">
              <a:xfrm>
                <a:off x="288" y="2880"/>
                <a:ext cx="48" cy="702"/>
                <a:chOff x="288" y="2256"/>
                <a:chExt cx="48" cy="702"/>
              </a:xfrm>
            </p:grpSpPr>
            <p:sp>
              <p:nvSpPr>
                <p:cNvPr id="53538" name="Rectangle 84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39" name="Line 84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0" name="Line 84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1" name="Line 84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2" name="Line 84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3" name="Line 84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4" name="Line 84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5" name="Line 85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6" name="Line 85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7" name="Line 85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8" name="Line 85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49" name="Line 85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50" name="Line 85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51" name="Line 85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52" name="Line 85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68" name="Group 858"/>
              <p:cNvGrpSpPr>
                <a:grpSpLocks/>
              </p:cNvGrpSpPr>
              <p:nvPr/>
            </p:nvGrpSpPr>
            <p:grpSpPr bwMode="auto">
              <a:xfrm>
                <a:off x="336" y="2880"/>
                <a:ext cx="48" cy="702"/>
                <a:chOff x="288" y="2256"/>
                <a:chExt cx="48" cy="702"/>
              </a:xfrm>
            </p:grpSpPr>
            <p:sp>
              <p:nvSpPr>
                <p:cNvPr id="53523" name="Rectangle 85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24" name="Line 86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25" name="Line 86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26" name="Line 86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27" name="Line 86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28" name="Line 86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29" name="Line 86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30" name="Line 86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31" name="Line 86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32" name="Line 86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33" name="Line 86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34" name="Line 87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35" name="Line 87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36" name="Line 87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37" name="Line 87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69" name="Group 874"/>
              <p:cNvGrpSpPr>
                <a:grpSpLocks/>
              </p:cNvGrpSpPr>
              <p:nvPr/>
            </p:nvGrpSpPr>
            <p:grpSpPr bwMode="auto">
              <a:xfrm>
                <a:off x="384" y="2880"/>
                <a:ext cx="48" cy="702"/>
                <a:chOff x="288" y="2256"/>
                <a:chExt cx="48" cy="702"/>
              </a:xfrm>
            </p:grpSpPr>
            <p:sp>
              <p:nvSpPr>
                <p:cNvPr id="53508" name="Rectangle 87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09" name="Line 87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0" name="Line 87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1" name="Line 87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2" name="Line 87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3" name="Line 88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4" name="Line 88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5" name="Line 88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6" name="Line 88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7" name="Line 88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8" name="Line 88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19" name="Line 88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20" name="Line 88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21" name="Line 88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22" name="Line 88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70" name="Group 890"/>
              <p:cNvGrpSpPr>
                <a:grpSpLocks/>
              </p:cNvGrpSpPr>
              <p:nvPr/>
            </p:nvGrpSpPr>
            <p:grpSpPr bwMode="auto">
              <a:xfrm>
                <a:off x="432" y="2880"/>
                <a:ext cx="48" cy="702"/>
                <a:chOff x="288" y="2256"/>
                <a:chExt cx="48" cy="702"/>
              </a:xfrm>
            </p:grpSpPr>
            <p:sp>
              <p:nvSpPr>
                <p:cNvPr id="53493" name="Rectangle 89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94" name="Line 89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95" name="Line 89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96" name="Line 89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97" name="Line 89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98" name="Line 89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99" name="Line 89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00" name="Line 89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01" name="Line 89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02" name="Line 90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03" name="Line 90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04" name="Line 90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05" name="Line 90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06" name="Line 90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507" name="Line 90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71" name="Group 906"/>
              <p:cNvGrpSpPr>
                <a:grpSpLocks/>
              </p:cNvGrpSpPr>
              <p:nvPr/>
            </p:nvGrpSpPr>
            <p:grpSpPr bwMode="auto">
              <a:xfrm>
                <a:off x="480" y="2880"/>
                <a:ext cx="48" cy="702"/>
                <a:chOff x="288" y="2256"/>
                <a:chExt cx="48" cy="702"/>
              </a:xfrm>
            </p:grpSpPr>
            <p:sp>
              <p:nvSpPr>
                <p:cNvPr id="53478" name="Rectangle 90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79" name="Line 90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0" name="Line 90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1" name="Line 91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2" name="Line 91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3" name="Line 91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4" name="Line 91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5" name="Line 91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6" name="Line 91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7" name="Line 91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8" name="Line 91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89" name="Line 91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90" name="Line 91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91" name="Line 92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92" name="Line 92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72" name="Group 922"/>
              <p:cNvGrpSpPr>
                <a:grpSpLocks/>
              </p:cNvGrpSpPr>
              <p:nvPr/>
            </p:nvGrpSpPr>
            <p:grpSpPr bwMode="auto">
              <a:xfrm>
                <a:off x="528" y="2880"/>
                <a:ext cx="48" cy="702"/>
                <a:chOff x="288" y="2256"/>
                <a:chExt cx="48" cy="702"/>
              </a:xfrm>
            </p:grpSpPr>
            <p:sp>
              <p:nvSpPr>
                <p:cNvPr id="53463" name="Rectangle 92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64" name="Line 92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65" name="Line 92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66" name="Line 92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67" name="Line 92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68" name="Line 92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69" name="Line 92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70" name="Line 93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71" name="Line 93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72" name="Line 93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73" name="Line 93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74" name="Line 93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75" name="Line 93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76" name="Line 93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77" name="Line 93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53873" name="Group 938"/>
              <p:cNvGrpSpPr>
                <a:grpSpLocks/>
              </p:cNvGrpSpPr>
              <p:nvPr/>
            </p:nvGrpSpPr>
            <p:grpSpPr bwMode="auto">
              <a:xfrm>
                <a:off x="576" y="2880"/>
                <a:ext cx="48" cy="702"/>
                <a:chOff x="288" y="2256"/>
                <a:chExt cx="48" cy="702"/>
              </a:xfrm>
            </p:grpSpPr>
            <p:sp>
              <p:nvSpPr>
                <p:cNvPr id="53448" name="Rectangle 93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49" name="Line 94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0" name="Line 94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1" name="Line 94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2" name="Line 94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3" name="Line 94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4" name="Line 94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5" name="Line 94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6" name="Line 94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7" name="Line 94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8" name="Line 94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59" name="Line 95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60" name="Line 95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61" name="Line 95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62" name="Line 95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2448" name="Group 954"/>
              <p:cNvGrpSpPr>
                <a:grpSpLocks/>
              </p:cNvGrpSpPr>
              <p:nvPr/>
            </p:nvGrpSpPr>
            <p:grpSpPr bwMode="auto">
              <a:xfrm>
                <a:off x="624" y="2880"/>
                <a:ext cx="48" cy="702"/>
                <a:chOff x="288" y="2256"/>
                <a:chExt cx="48" cy="702"/>
              </a:xfrm>
            </p:grpSpPr>
            <p:sp>
              <p:nvSpPr>
                <p:cNvPr id="53433" name="Rectangle 95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34" name="Line 95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35" name="Line 95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36" name="Line 95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37" name="Line 95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38" name="Line 96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39" name="Line 96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40" name="Line 96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41" name="Line 96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42" name="Line 96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43" name="Line 96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44" name="Line 96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45" name="Line 96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46" name="Line 96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47" name="Line 96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2449" name="Group 970"/>
              <p:cNvGrpSpPr>
                <a:grpSpLocks/>
              </p:cNvGrpSpPr>
              <p:nvPr/>
            </p:nvGrpSpPr>
            <p:grpSpPr bwMode="auto">
              <a:xfrm>
                <a:off x="672" y="2880"/>
                <a:ext cx="48" cy="702"/>
                <a:chOff x="288" y="2256"/>
                <a:chExt cx="48" cy="702"/>
              </a:xfrm>
            </p:grpSpPr>
            <p:sp>
              <p:nvSpPr>
                <p:cNvPr id="53418" name="Rectangle 97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19" name="Line 97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0" name="Line 97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1" name="Line 97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2" name="Line 97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3" name="Line 97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4" name="Line 97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5" name="Line 97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6" name="Line 97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7" name="Line 98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8" name="Line 98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29" name="Line 98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30" name="Line 98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31" name="Line 98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32" name="Line 98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2452" name="Group 986"/>
              <p:cNvGrpSpPr>
                <a:grpSpLocks/>
              </p:cNvGrpSpPr>
              <p:nvPr/>
            </p:nvGrpSpPr>
            <p:grpSpPr bwMode="auto">
              <a:xfrm>
                <a:off x="720" y="2880"/>
                <a:ext cx="48" cy="702"/>
                <a:chOff x="288" y="2256"/>
                <a:chExt cx="48" cy="702"/>
              </a:xfrm>
            </p:grpSpPr>
            <p:sp>
              <p:nvSpPr>
                <p:cNvPr id="53403" name="Rectangle 98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04" name="Line 98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05" name="Line 98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06" name="Line 99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07" name="Line 99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08" name="Line 99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09" name="Line 99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10" name="Line 99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11" name="Line 99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12" name="Line 99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13" name="Line 99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14" name="Line 99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15" name="Line 99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16" name="Line 100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17" name="Line 100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2453" name="Group 1002"/>
              <p:cNvGrpSpPr>
                <a:grpSpLocks/>
              </p:cNvGrpSpPr>
              <p:nvPr/>
            </p:nvGrpSpPr>
            <p:grpSpPr bwMode="auto">
              <a:xfrm>
                <a:off x="768" y="2880"/>
                <a:ext cx="48" cy="702"/>
                <a:chOff x="288" y="2256"/>
                <a:chExt cx="48" cy="702"/>
              </a:xfrm>
            </p:grpSpPr>
            <p:sp>
              <p:nvSpPr>
                <p:cNvPr id="53388" name="Rectangle 1003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89" name="Line 1004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0" name="Line 1005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1" name="Line 1006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2" name="Line 1007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3" name="Line 1008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4" name="Line 1009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5" name="Line 1010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6" name="Line 1011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7" name="Line 1012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8" name="Line 1013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99" name="Line 1014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00" name="Line 1015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01" name="Line 1016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402" name="Line 1017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2454" name="Group 1018"/>
              <p:cNvGrpSpPr>
                <a:grpSpLocks/>
              </p:cNvGrpSpPr>
              <p:nvPr/>
            </p:nvGrpSpPr>
            <p:grpSpPr bwMode="auto">
              <a:xfrm>
                <a:off x="816" y="2880"/>
                <a:ext cx="48" cy="702"/>
                <a:chOff x="288" y="2256"/>
                <a:chExt cx="48" cy="702"/>
              </a:xfrm>
            </p:grpSpPr>
            <p:sp>
              <p:nvSpPr>
                <p:cNvPr id="53373" name="Rectangle 1019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74" name="Line 1020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75" name="Line 1021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76" name="Line 1022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77" name="Line 1023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78" name="Line 1024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79" name="Line 1025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80" name="Line 1026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81" name="Line 1027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82" name="Line 1028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83" name="Line 1029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84" name="Line 1030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85" name="Line 1031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86" name="Line 1032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87" name="Line 1033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2455" name="Group 1034"/>
              <p:cNvGrpSpPr>
                <a:grpSpLocks/>
              </p:cNvGrpSpPr>
              <p:nvPr/>
            </p:nvGrpSpPr>
            <p:grpSpPr bwMode="auto">
              <a:xfrm>
                <a:off x="864" y="2880"/>
                <a:ext cx="48" cy="702"/>
                <a:chOff x="288" y="2256"/>
                <a:chExt cx="48" cy="702"/>
              </a:xfrm>
            </p:grpSpPr>
            <p:sp>
              <p:nvSpPr>
                <p:cNvPr id="53358" name="Rectangle 1035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59" name="Line 1036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0" name="Line 1037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1" name="Line 1038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2" name="Line 1039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3" name="Line 1040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4" name="Line 1041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5" name="Line 1042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6" name="Line 1043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7" name="Line 1044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8" name="Line 1045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69" name="Line 1046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70" name="Line 1047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71" name="Line 1048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72" name="Line 1049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2456" name="Group 1050"/>
              <p:cNvGrpSpPr>
                <a:grpSpLocks/>
              </p:cNvGrpSpPr>
              <p:nvPr/>
            </p:nvGrpSpPr>
            <p:grpSpPr bwMode="auto">
              <a:xfrm>
                <a:off x="912" y="2880"/>
                <a:ext cx="48" cy="702"/>
                <a:chOff x="288" y="2256"/>
                <a:chExt cx="48" cy="702"/>
              </a:xfrm>
            </p:grpSpPr>
            <p:sp>
              <p:nvSpPr>
                <p:cNvPr id="53343" name="Rectangle 1051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44" name="Line 105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45" name="Line 1053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46" name="Line 1054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47" name="Line 1055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48" name="Line 1056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49" name="Line 1057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50" name="Line 1058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51" name="Line 1059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52" name="Line 1060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53" name="Line 1061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54" name="Line 1062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55" name="Line 1063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56" name="Line 1064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57" name="Line 1065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32457" name="Group 1066"/>
              <p:cNvGrpSpPr>
                <a:grpSpLocks/>
              </p:cNvGrpSpPr>
              <p:nvPr/>
            </p:nvGrpSpPr>
            <p:grpSpPr bwMode="auto">
              <a:xfrm>
                <a:off x="960" y="2880"/>
                <a:ext cx="48" cy="702"/>
                <a:chOff x="288" y="2256"/>
                <a:chExt cx="48" cy="702"/>
              </a:xfrm>
            </p:grpSpPr>
            <p:sp>
              <p:nvSpPr>
                <p:cNvPr id="53328" name="Rectangle 1067"/>
                <p:cNvSpPr>
                  <a:spLocks noChangeArrowheads="1"/>
                </p:cNvSpPr>
                <p:nvPr/>
              </p:nvSpPr>
              <p:spPr bwMode="auto">
                <a:xfrm>
                  <a:off x="288" y="2256"/>
                  <a:ext cx="46" cy="702"/>
                </a:xfrm>
                <a:prstGeom prst="rect">
                  <a:avLst/>
                </a:prstGeom>
                <a:noFill/>
                <a:ln w="19050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29" name="Line 1068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0" name="Line 1069"/>
                <p:cNvSpPr>
                  <a:spLocks noChangeShapeType="1"/>
                </p:cNvSpPr>
                <p:nvPr/>
              </p:nvSpPr>
              <p:spPr bwMode="auto">
                <a:xfrm>
                  <a:off x="288" y="235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1" name="Line 1070"/>
                <p:cNvSpPr>
                  <a:spLocks noChangeShapeType="1"/>
                </p:cNvSpPr>
                <p:nvPr/>
              </p:nvSpPr>
              <p:spPr bwMode="auto">
                <a:xfrm>
                  <a:off x="288" y="240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2" name="Line 1071"/>
                <p:cNvSpPr>
                  <a:spLocks noChangeShapeType="1"/>
                </p:cNvSpPr>
                <p:nvPr/>
              </p:nvSpPr>
              <p:spPr bwMode="auto">
                <a:xfrm>
                  <a:off x="288" y="244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3" name="Line 1072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4" name="Line 1073"/>
                <p:cNvSpPr>
                  <a:spLocks noChangeShapeType="1"/>
                </p:cNvSpPr>
                <p:nvPr/>
              </p:nvSpPr>
              <p:spPr bwMode="auto">
                <a:xfrm>
                  <a:off x="288" y="254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5" name="Line 1074"/>
                <p:cNvSpPr>
                  <a:spLocks noChangeShapeType="1"/>
                </p:cNvSpPr>
                <p:nvPr/>
              </p:nvSpPr>
              <p:spPr bwMode="auto">
                <a:xfrm>
                  <a:off x="288" y="259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6" name="Line 1075"/>
                <p:cNvSpPr>
                  <a:spLocks noChangeShapeType="1"/>
                </p:cNvSpPr>
                <p:nvPr/>
              </p:nvSpPr>
              <p:spPr bwMode="auto">
                <a:xfrm>
                  <a:off x="288" y="264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7" name="Line 1076"/>
                <p:cNvSpPr>
                  <a:spLocks noChangeShapeType="1"/>
                </p:cNvSpPr>
                <p:nvPr/>
              </p:nvSpPr>
              <p:spPr bwMode="auto">
                <a:xfrm>
                  <a:off x="288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8" name="Line 1077"/>
                <p:cNvSpPr>
                  <a:spLocks noChangeShapeType="1"/>
                </p:cNvSpPr>
                <p:nvPr/>
              </p:nvSpPr>
              <p:spPr bwMode="auto">
                <a:xfrm>
                  <a:off x="288" y="2736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39" name="Line 1078"/>
                <p:cNvSpPr>
                  <a:spLocks noChangeShapeType="1"/>
                </p:cNvSpPr>
                <p:nvPr/>
              </p:nvSpPr>
              <p:spPr bwMode="auto">
                <a:xfrm>
                  <a:off x="288" y="27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40" name="Line 1079"/>
                <p:cNvSpPr>
                  <a:spLocks noChangeShapeType="1"/>
                </p:cNvSpPr>
                <p:nvPr/>
              </p:nvSpPr>
              <p:spPr bwMode="auto">
                <a:xfrm>
                  <a:off x="288" y="28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41" name="Line 1080"/>
                <p:cNvSpPr>
                  <a:spLocks noChangeShapeType="1"/>
                </p:cNvSpPr>
                <p:nvPr/>
              </p:nvSpPr>
              <p:spPr bwMode="auto">
                <a:xfrm>
                  <a:off x="288" y="288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  <p:sp>
              <p:nvSpPr>
                <p:cNvPr id="53342" name="Line 1081"/>
                <p:cNvSpPr>
                  <a:spLocks noChangeShapeType="1"/>
                </p:cNvSpPr>
                <p:nvPr/>
              </p:nvSpPr>
              <p:spPr bwMode="auto">
                <a:xfrm>
                  <a:off x="288" y="292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FFFFFF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32458" name="Group 1082"/>
            <p:cNvGrpSpPr>
              <a:grpSpLocks/>
            </p:cNvGrpSpPr>
            <p:nvPr/>
          </p:nvGrpSpPr>
          <p:grpSpPr bwMode="auto">
            <a:xfrm>
              <a:off x="1008" y="3042"/>
              <a:ext cx="48" cy="702"/>
              <a:chOff x="288" y="2256"/>
              <a:chExt cx="48" cy="702"/>
            </a:xfrm>
          </p:grpSpPr>
          <p:sp>
            <p:nvSpPr>
              <p:cNvPr id="53298" name="Rectangle 1083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00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99" name="Line 1084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0" name="Line 1085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1" name="Line 1086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2" name="Line 1087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3" name="Line 1088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4" name="Line 1089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5" name="Line 1090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6" name="Line 1091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7" name="Line 1092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8" name="Line 1093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09" name="Line 1094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10" name="Line 1095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11" name="Line 1096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312" name="Line 1097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232459" name="Group 1098"/>
            <p:cNvGrpSpPr>
              <a:grpSpLocks/>
            </p:cNvGrpSpPr>
            <p:nvPr/>
          </p:nvGrpSpPr>
          <p:grpSpPr bwMode="auto">
            <a:xfrm>
              <a:off x="1056" y="3042"/>
              <a:ext cx="48" cy="702"/>
              <a:chOff x="288" y="2256"/>
              <a:chExt cx="48" cy="702"/>
            </a:xfrm>
          </p:grpSpPr>
          <p:sp>
            <p:nvSpPr>
              <p:cNvPr id="53283" name="Rectangle 1099"/>
              <p:cNvSpPr>
                <a:spLocks noChangeArrowheads="1"/>
              </p:cNvSpPr>
              <p:nvPr/>
            </p:nvSpPr>
            <p:spPr bwMode="auto">
              <a:xfrm>
                <a:off x="288" y="2256"/>
                <a:ext cx="46" cy="702"/>
              </a:xfrm>
              <a:prstGeom prst="rect">
                <a:avLst/>
              </a:prstGeom>
              <a:noFill/>
              <a:ln w="19050">
                <a:solidFill>
                  <a:srgbClr val="00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84" name="Line 1100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85" name="Line 1101"/>
              <p:cNvSpPr>
                <a:spLocks noChangeShapeType="1"/>
              </p:cNvSpPr>
              <p:nvPr/>
            </p:nvSpPr>
            <p:spPr bwMode="auto">
              <a:xfrm>
                <a:off x="288" y="235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86" name="Line 1102"/>
              <p:cNvSpPr>
                <a:spLocks noChangeShapeType="1"/>
              </p:cNvSpPr>
              <p:nvPr/>
            </p:nvSpPr>
            <p:spPr bwMode="auto">
              <a:xfrm>
                <a:off x="288" y="240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87" name="Line 1103"/>
              <p:cNvSpPr>
                <a:spLocks noChangeShapeType="1"/>
              </p:cNvSpPr>
              <p:nvPr/>
            </p:nvSpPr>
            <p:spPr bwMode="auto">
              <a:xfrm>
                <a:off x="288" y="244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88" name="Line 1104"/>
              <p:cNvSpPr>
                <a:spLocks noChangeShapeType="1"/>
              </p:cNvSpPr>
              <p:nvPr/>
            </p:nvSpPr>
            <p:spPr bwMode="auto">
              <a:xfrm>
                <a:off x="288" y="249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89" name="Line 1105"/>
              <p:cNvSpPr>
                <a:spLocks noChangeShapeType="1"/>
              </p:cNvSpPr>
              <p:nvPr/>
            </p:nvSpPr>
            <p:spPr bwMode="auto">
              <a:xfrm>
                <a:off x="288" y="254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90" name="Line 1106"/>
              <p:cNvSpPr>
                <a:spLocks noChangeShapeType="1"/>
              </p:cNvSpPr>
              <p:nvPr/>
            </p:nvSpPr>
            <p:spPr bwMode="auto">
              <a:xfrm>
                <a:off x="288" y="259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91" name="Line 1107"/>
              <p:cNvSpPr>
                <a:spLocks noChangeShapeType="1"/>
              </p:cNvSpPr>
              <p:nvPr/>
            </p:nvSpPr>
            <p:spPr bwMode="auto">
              <a:xfrm>
                <a:off x="288" y="264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92" name="Line 1108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93" name="Line 1109"/>
              <p:cNvSpPr>
                <a:spLocks noChangeShapeType="1"/>
              </p:cNvSpPr>
              <p:nvPr/>
            </p:nvSpPr>
            <p:spPr bwMode="auto">
              <a:xfrm>
                <a:off x="288" y="2736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94" name="Line 1110"/>
              <p:cNvSpPr>
                <a:spLocks noChangeShapeType="1"/>
              </p:cNvSpPr>
              <p:nvPr/>
            </p:nvSpPr>
            <p:spPr bwMode="auto">
              <a:xfrm>
                <a:off x="288" y="27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95" name="Line 1111"/>
              <p:cNvSpPr>
                <a:spLocks noChangeShapeType="1"/>
              </p:cNvSpPr>
              <p:nvPr/>
            </p:nvSpPr>
            <p:spPr bwMode="auto">
              <a:xfrm>
                <a:off x="288" y="28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96" name="Line 1112"/>
              <p:cNvSpPr>
                <a:spLocks noChangeShapeType="1"/>
              </p:cNvSpPr>
              <p:nvPr/>
            </p:nvSpPr>
            <p:spPr bwMode="auto">
              <a:xfrm>
                <a:off x="288" y="288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53297" name="Line 1113"/>
              <p:cNvSpPr>
                <a:spLocks noChangeShapeType="1"/>
              </p:cNvSpPr>
              <p:nvPr/>
            </p:nvSpPr>
            <p:spPr bwMode="auto">
              <a:xfrm>
                <a:off x="288" y="292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  <p:grpSp>
        <p:nvGrpSpPr>
          <p:cNvPr id="232460" name="Group 1114"/>
          <p:cNvGrpSpPr>
            <a:grpSpLocks/>
          </p:cNvGrpSpPr>
          <p:nvPr/>
        </p:nvGrpSpPr>
        <p:grpSpPr bwMode="auto">
          <a:xfrm>
            <a:off x="466725" y="2095500"/>
            <a:ext cx="8610600" cy="2057400"/>
            <a:chOff x="144" y="1488"/>
            <a:chExt cx="5424" cy="1296"/>
          </a:xfrm>
        </p:grpSpPr>
        <p:sp>
          <p:nvSpPr>
            <p:cNvPr id="53260" name="Rectangle 1115"/>
            <p:cNvSpPr>
              <a:spLocks noChangeArrowheads="1"/>
            </p:cNvSpPr>
            <p:nvPr/>
          </p:nvSpPr>
          <p:spPr bwMode="auto">
            <a:xfrm>
              <a:off x="144" y="1488"/>
              <a:ext cx="5424" cy="12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grpSp>
          <p:nvGrpSpPr>
            <p:cNvPr id="232461" name="Group 1116"/>
            <p:cNvGrpSpPr>
              <a:grpSpLocks/>
            </p:cNvGrpSpPr>
            <p:nvPr/>
          </p:nvGrpSpPr>
          <p:grpSpPr bwMode="auto">
            <a:xfrm>
              <a:off x="378" y="1536"/>
              <a:ext cx="5046" cy="1122"/>
              <a:chOff x="378" y="1536"/>
              <a:chExt cx="5046" cy="1122"/>
            </a:xfrm>
          </p:grpSpPr>
          <p:grpSp>
            <p:nvGrpSpPr>
              <p:cNvPr id="232462" name="Group 1117"/>
              <p:cNvGrpSpPr>
                <a:grpSpLocks/>
              </p:cNvGrpSpPr>
              <p:nvPr/>
            </p:nvGrpSpPr>
            <p:grpSpPr bwMode="auto">
              <a:xfrm>
                <a:off x="378" y="1536"/>
                <a:ext cx="630" cy="1089"/>
                <a:chOff x="984" y="3037"/>
                <a:chExt cx="630" cy="1089"/>
              </a:xfrm>
            </p:grpSpPr>
            <p:pic>
              <p:nvPicPr>
                <p:cNvPr id="232478" name="Picture 1118" descr="xedgekoalahead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984" y="3600"/>
                  <a:ext cx="627" cy="5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2479" name="Picture 1119" descr="edgekoalahead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994" y="3037"/>
                  <a:ext cx="620" cy="5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32463" name="Group 1120"/>
              <p:cNvGrpSpPr>
                <a:grpSpLocks/>
              </p:cNvGrpSpPr>
              <p:nvPr/>
            </p:nvGrpSpPr>
            <p:grpSpPr bwMode="auto">
              <a:xfrm>
                <a:off x="1296" y="1538"/>
                <a:ext cx="675" cy="1087"/>
                <a:chOff x="1623" y="3041"/>
                <a:chExt cx="675" cy="1087"/>
              </a:xfrm>
            </p:grpSpPr>
            <p:pic>
              <p:nvPicPr>
                <p:cNvPr id="232476" name="Picture 1121" descr="xedgekoalahead2"/>
                <p:cNvPicPr>
                  <a:picLocks noChangeAspect="1" noChangeArrowheads="1"/>
                </p:cNvPicPr>
                <p:nvPr/>
              </p:nvPicPr>
              <p:blipFill>
                <a:blip r:embed="rId17" cstate="print"/>
                <a:srcRect/>
                <a:stretch>
                  <a:fillRect/>
                </a:stretch>
              </p:blipFill>
              <p:spPr bwMode="auto">
                <a:xfrm>
                  <a:off x="1624" y="3610"/>
                  <a:ext cx="674" cy="5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2477" name="Picture 1122" descr="edgekoalahead2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1623" y="3041"/>
                  <a:ext cx="666" cy="5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32464" name="Group 1123"/>
              <p:cNvGrpSpPr>
                <a:grpSpLocks/>
              </p:cNvGrpSpPr>
              <p:nvPr/>
            </p:nvGrpSpPr>
            <p:grpSpPr bwMode="auto">
              <a:xfrm>
                <a:off x="2256" y="1540"/>
                <a:ext cx="635" cy="1085"/>
                <a:chOff x="2296" y="3041"/>
                <a:chExt cx="635" cy="1085"/>
              </a:xfrm>
            </p:grpSpPr>
            <p:pic>
              <p:nvPicPr>
                <p:cNvPr id="232474" name="Picture 1124" descr="xedgekoalahead3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2296" y="3600"/>
                  <a:ext cx="635" cy="5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2475" name="Picture 1125" descr="edgekoalahead3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/>
                <a:stretch>
                  <a:fillRect/>
                </a:stretch>
              </p:blipFill>
              <p:spPr bwMode="auto">
                <a:xfrm>
                  <a:off x="2303" y="3041"/>
                  <a:ext cx="628" cy="5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32465" name="Group 1126"/>
              <p:cNvGrpSpPr>
                <a:grpSpLocks/>
              </p:cNvGrpSpPr>
              <p:nvPr/>
            </p:nvGrpSpPr>
            <p:grpSpPr bwMode="auto">
              <a:xfrm>
                <a:off x="3170" y="1539"/>
                <a:ext cx="574" cy="1086"/>
                <a:chOff x="2958" y="3037"/>
                <a:chExt cx="574" cy="1086"/>
              </a:xfrm>
            </p:grpSpPr>
            <p:pic>
              <p:nvPicPr>
                <p:cNvPr id="232472" name="Picture 1127" descr="xedgepandahead1"/>
                <p:cNvPicPr>
                  <a:picLocks noChangeAspect="1" noChangeArrowheads="1"/>
                </p:cNvPicPr>
                <p:nvPr/>
              </p:nvPicPr>
              <p:blipFill>
                <a:blip r:embed="rId21" cstate="print"/>
                <a:srcRect/>
                <a:stretch>
                  <a:fillRect/>
                </a:stretch>
              </p:blipFill>
              <p:spPr bwMode="auto">
                <a:xfrm>
                  <a:off x="2958" y="3600"/>
                  <a:ext cx="572" cy="5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2473" name="Picture 1128" descr="edgepandahead1"/>
                <p:cNvPicPr>
                  <a:picLocks noChangeAspect="1" noChangeArrowheads="1"/>
                </p:cNvPicPr>
                <p:nvPr/>
              </p:nvPicPr>
              <p:blipFill>
                <a:blip r:embed="rId22" cstate="print"/>
                <a:srcRect/>
                <a:stretch>
                  <a:fillRect/>
                </a:stretch>
              </p:blipFill>
              <p:spPr bwMode="auto">
                <a:xfrm>
                  <a:off x="2966" y="3037"/>
                  <a:ext cx="566" cy="5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32466" name="Group 1129"/>
              <p:cNvGrpSpPr>
                <a:grpSpLocks/>
              </p:cNvGrpSpPr>
              <p:nvPr/>
            </p:nvGrpSpPr>
            <p:grpSpPr bwMode="auto">
              <a:xfrm>
                <a:off x="4046" y="1536"/>
                <a:ext cx="562" cy="1089"/>
                <a:chOff x="3544" y="3037"/>
                <a:chExt cx="562" cy="1089"/>
              </a:xfrm>
            </p:grpSpPr>
            <p:pic>
              <p:nvPicPr>
                <p:cNvPr id="232470" name="Picture 1130" descr="xedgepandahead2"/>
                <p:cNvPicPr>
                  <a:picLocks noChangeAspect="1" noChangeArrowheads="1"/>
                </p:cNvPicPr>
                <p:nvPr/>
              </p:nvPicPr>
              <p:blipFill>
                <a:blip r:embed="rId23" cstate="print"/>
                <a:srcRect/>
                <a:stretch>
                  <a:fillRect/>
                </a:stretch>
              </p:blipFill>
              <p:spPr bwMode="auto">
                <a:xfrm>
                  <a:off x="3544" y="3600"/>
                  <a:ext cx="561" cy="5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2471" name="Picture 1131" descr="edgepandahead2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/>
                <a:stretch>
                  <a:fillRect/>
                </a:stretch>
              </p:blipFill>
              <p:spPr bwMode="auto">
                <a:xfrm>
                  <a:off x="3551" y="3037"/>
                  <a:ext cx="555" cy="5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32467" name="Group 1132"/>
              <p:cNvGrpSpPr>
                <a:grpSpLocks/>
              </p:cNvGrpSpPr>
              <p:nvPr/>
            </p:nvGrpSpPr>
            <p:grpSpPr bwMode="auto">
              <a:xfrm>
                <a:off x="4882" y="1569"/>
                <a:ext cx="542" cy="1089"/>
                <a:chOff x="4114" y="3037"/>
                <a:chExt cx="542" cy="1089"/>
              </a:xfrm>
            </p:grpSpPr>
            <p:pic>
              <p:nvPicPr>
                <p:cNvPr id="232468" name="Picture 1133" descr="xedgepandahead3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/>
                <a:stretch>
                  <a:fillRect/>
                </a:stretch>
              </p:blipFill>
              <p:spPr bwMode="auto">
                <a:xfrm>
                  <a:off x="4114" y="3600"/>
                  <a:ext cx="542" cy="5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2469" name="Picture 1134" descr="edgepandahead3"/>
                <p:cNvPicPr>
                  <a:picLocks noChangeAspect="1" noChangeArrowheads="1"/>
                </p:cNvPicPr>
                <p:nvPr/>
              </p:nvPicPr>
              <p:blipFill>
                <a:blip r:embed="rId26" cstate="print"/>
                <a:srcRect/>
                <a:stretch>
                  <a:fillRect/>
                </a:stretch>
              </p:blipFill>
              <p:spPr bwMode="auto">
                <a:xfrm>
                  <a:off x="4120" y="3037"/>
                  <a:ext cx="536" cy="5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sp>
        <p:nvSpPr>
          <p:cNvPr id="1136" name="TextBox 1135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488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911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Reprezentări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bazate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gradienți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50715"/>
            <a:ext cx="8686800" cy="4910138"/>
          </a:xfrm>
        </p:spPr>
        <p:txBody>
          <a:bodyPr>
            <a:normAutofit/>
          </a:bodyPr>
          <a:lstStyle/>
          <a:p>
            <a:pPr algn="just"/>
            <a:r>
              <a:rPr lang="en-US" sz="2600" err="1">
                <a:latin typeface="Times New Roman"/>
                <a:cs typeface="Times New Roman"/>
              </a:rPr>
              <a:t>muchiile</a:t>
            </a:r>
            <a:r>
              <a:rPr lang="en-US" sz="2600">
                <a:latin typeface="Times New Roman"/>
                <a:cs typeface="Times New Roman"/>
              </a:rPr>
              <a:t>, </a:t>
            </a:r>
            <a:r>
              <a:rPr lang="en-US" sz="2600" err="1">
                <a:latin typeface="Times New Roman"/>
                <a:cs typeface="Times New Roman"/>
              </a:rPr>
              <a:t>contururi</a:t>
            </a:r>
            <a:r>
              <a:rPr lang="en-US" sz="2600">
                <a:latin typeface="Times New Roman"/>
                <a:cs typeface="Times New Roman"/>
              </a:rPr>
              <a:t>, </a:t>
            </a:r>
            <a:r>
              <a:rPr lang="en-US" sz="2600" err="1">
                <a:latin typeface="Times New Roman"/>
                <a:cs typeface="Times New Roman"/>
              </a:rPr>
              <a:t>magnitudinea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gradienților</a:t>
            </a:r>
            <a:r>
              <a:rPr lang="en-US" sz="2600">
                <a:latin typeface="Times New Roman"/>
                <a:cs typeface="Times New Roman"/>
              </a:rPr>
              <a:t> (</a:t>
            </a:r>
            <a:r>
              <a:rPr lang="en-US" sz="2600" err="1">
                <a:latin typeface="Times New Roman"/>
                <a:cs typeface="Times New Roman"/>
              </a:rPr>
              <a:t>orientați</a:t>
            </a:r>
            <a:r>
              <a:rPr lang="en-US" sz="2600">
                <a:latin typeface="Times New Roman"/>
                <a:cs typeface="Times New Roman"/>
              </a:rPr>
              <a:t>)</a:t>
            </a:r>
          </a:p>
          <a:p>
            <a:pPr algn="just"/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algn="just"/>
            <a:r>
              <a:rPr lang="en-US" sz="2600" err="1">
                <a:latin typeface="Times New Roman"/>
                <a:cs typeface="Times New Roman"/>
              </a:rPr>
              <a:t>descrie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distribuția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locală</a:t>
            </a:r>
            <a:r>
              <a:rPr lang="en-US" sz="2600">
                <a:latin typeface="Times New Roman"/>
                <a:cs typeface="Times New Roman"/>
              </a:rPr>
              <a:t> a </a:t>
            </a:r>
            <a:r>
              <a:rPr lang="en-US" sz="2600" err="1">
                <a:latin typeface="Times New Roman"/>
                <a:cs typeface="Times New Roman"/>
              </a:rPr>
              <a:t>gradienților</a:t>
            </a:r>
            <a:r>
              <a:rPr lang="en-US" sz="2600">
                <a:latin typeface="Times New Roman"/>
                <a:cs typeface="Times New Roman"/>
              </a:rPr>
              <a:t> cu o </a:t>
            </a:r>
            <a:r>
              <a:rPr lang="en-US" sz="2600" err="1">
                <a:latin typeface="Times New Roman"/>
                <a:cs typeface="Times New Roman"/>
              </a:rPr>
              <a:t>histogramă</a:t>
            </a:r>
            <a:endParaRPr lang="en-US" sz="2600">
              <a:latin typeface="Times New Roman"/>
              <a:cs typeface="Times New Roman"/>
            </a:endParaRPr>
          </a:p>
          <a:p>
            <a:pPr lvl="1" algn="just"/>
            <a:r>
              <a:rPr lang="en-US" sz="2200">
                <a:latin typeface="Times New Roman"/>
                <a:cs typeface="Times New Roman"/>
              </a:rPr>
              <a:t>local </a:t>
            </a:r>
            <a:r>
              <a:rPr lang="en-US" sz="2200" err="1">
                <a:latin typeface="Times New Roman"/>
                <a:cs typeface="Times New Roman"/>
              </a:rPr>
              <a:t>neordonată</a:t>
            </a:r>
            <a:r>
              <a:rPr lang="en-US" sz="2200">
                <a:latin typeface="Times New Roman"/>
                <a:cs typeface="Times New Roman"/>
              </a:rPr>
              <a:t>: </a:t>
            </a:r>
            <a:r>
              <a:rPr lang="en-US" sz="2200" err="1">
                <a:latin typeface="Times New Roman"/>
                <a:cs typeface="Times New Roman"/>
              </a:rPr>
              <a:t>oferă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invarianță</a:t>
            </a:r>
            <a:r>
              <a:rPr lang="en-US" sz="2200">
                <a:latin typeface="Times New Roman"/>
                <a:cs typeface="Times New Roman"/>
              </a:rPr>
              <a:t> la </a:t>
            </a:r>
            <a:r>
              <a:rPr lang="en-US" sz="2200" err="1">
                <a:latin typeface="Times New Roman"/>
                <a:cs typeface="Times New Roman"/>
              </a:rPr>
              <a:t>mici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translații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rotații</a:t>
            </a:r>
            <a:endParaRPr lang="en-US" sz="2200">
              <a:latin typeface="Times New Roman"/>
              <a:cs typeface="Times New Roman"/>
            </a:endParaRPr>
          </a:p>
          <a:p>
            <a:pPr lvl="1" algn="just"/>
            <a:r>
              <a:rPr lang="en-US" sz="2200" err="1">
                <a:latin typeface="Times New Roman"/>
                <a:cs typeface="Times New Roman"/>
              </a:rPr>
              <a:t>normalizare</a:t>
            </a:r>
            <a:r>
              <a:rPr lang="en-US" sz="2200">
                <a:latin typeface="Times New Roman"/>
                <a:cs typeface="Times New Roman"/>
              </a:rPr>
              <a:t> a </a:t>
            </a:r>
            <a:r>
              <a:rPr lang="en-US" sz="2200" err="1">
                <a:latin typeface="Times New Roman"/>
                <a:cs typeface="Times New Roman"/>
              </a:rPr>
              <a:t>contrastului</a:t>
            </a:r>
            <a:r>
              <a:rPr lang="en-US" sz="2200">
                <a:latin typeface="Times New Roman"/>
                <a:cs typeface="Times New Roman"/>
              </a:rPr>
              <a:t>: </a:t>
            </a:r>
            <a:r>
              <a:rPr lang="en-US" sz="2200" err="1">
                <a:latin typeface="Times New Roman"/>
                <a:cs typeface="Times New Roman"/>
              </a:rPr>
              <a:t>invarianță</a:t>
            </a:r>
            <a:r>
              <a:rPr lang="en-US" sz="2200">
                <a:latin typeface="Times New Roman"/>
                <a:cs typeface="Times New Roman"/>
              </a:rPr>
              <a:t> la </a:t>
            </a:r>
            <a:r>
              <a:rPr lang="en-US" sz="2200" err="1">
                <a:latin typeface="Times New Roman"/>
                <a:cs typeface="Times New Roman"/>
              </a:rPr>
              <a:t>iluminare</a:t>
            </a:r>
            <a:endParaRPr lang="en-US" sz="2200">
              <a:latin typeface="Times New Roman"/>
              <a:cs typeface="Times New Roman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65163" y="2097088"/>
            <a:ext cx="8353425" cy="1169987"/>
            <a:chOff x="258" y="3024"/>
            <a:chExt cx="5262" cy="737"/>
          </a:xfrm>
        </p:grpSpPr>
        <p:pic>
          <p:nvPicPr>
            <p:cNvPr id="236568" name="Picture 12" descr="pandahead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80" y="3024"/>
              <a:ext cx="803" cy="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569" name="Picture 13" descr="pandahead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5" y="3024"/>
              <a:ext cx="787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570" name="Picture 14" descr="pandahead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60" y="3024"/>
              <a:ext cx="760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571" name="Picture 15" descr="gray_koalahea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8" y="3035"/>
              <a:ext cx="846" cy="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572" name="Picture 16" descr="gray_koalahead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52" y="3024"/>
              <a:ext cx="948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573" name="Picture 17" descr="gray_koalahead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60" y="3029"/>
              <a:ext cx="864" cy="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83471" name="Picture 1135"/>
          <p:cNvPicPr>
            <a:picLocks noChangeAspect="1" noChangeArrowheads="1"/>
          </p:cNvPicPr>
          <p:nvPr/>
        </p:nvPicPr>
        <p:blipFill>
          <a:blip r:embed="rId9" cstate="print"/>
          <a:srcRect l="61517" t="4050" r="2831" b="14311"/>
          <a:stretch>
            <a:fillRect/>
          </a:stretch>
        </p:blipFill>
        <p:spPr bwMode="auto">
          <a:xfrm>
            <a:off x="792163" y="3284538"/>
            <a:ext cx="1150937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3472" name="Picture 1136"/>
          <p:cNvPicPr>
            <a:picLocks noChangeAspect="1" noChangeArrowheads="1"/>
          </p:cNvPicPr>
          <p:nvPr/>
        </p:nvPicPr>
        <p:blipFill>
          <a:blip r:embed="rId9" cstate="print"/>
          <a:srcRect l="61517" t="4050" r="2831" b="14311"/>
          <a:stretch>
            <a:fillRect/>
          </a:stretch>
        </p:blipFill>
        <p:spPr bwMode="auto">
          <a:xfrm>
            <a:off x="2232025" y="3284538"/>
            <a:ext cx="1152525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3473" name="Picture 1137"/>
          <p:cNvPicPr>
            <a:picLocks noChangeAspect="1" noChangeArrowheads="1"/>
          </p:cNvPicPr>
          <p:nvPr/>
        </p:nvPicPr>
        <p:blipFill>
          <a:blip r:embed="rId9" cstate="print"/>
          <a:srcRect l="61517" t="4050" r="2831" b="14311"/>
          <a:stretch>
            <a:fillRect/>
          </a:stretch>
        </p:blipFill>
        <p:spPr bwMode="auto">
          <a:xfrm>
            <a:off x="3816350" y="3284538"/>
            <a:ext cx="1079500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3474" name="Picture 1138"/>
          <p:cNvPicPr>
            <a:picLocks noChangeAspect="1" noChangeArrowheads="1"/>
          </p:cNvPicPr>
          <p:nvPr/>
        </p:nvPicPr>
        <p:blipFill>
          <a:blip r:embed="rId9" cstate="print"/>
          <a:srcRect l="61517" t="4050" r="2831" b="14311"/>
          <a:stretch>
            <a:fillRect/>
          </a:stretch>
        </p:blipFill>
        <p:spPr bwMode="auto">
          <a:xfrm rot="-5400000">
            <a:off x="5274470" y="3266281"/>
            <a:ext cx="900112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3475" name="Picture 1139"/>
          <p:cNvPicPr>
            <a:picLocks noChangeAspect="1" noChangeArrowheads="1"/>
          </p:cNvPicPr>
          <p:nvPr/>
        </p:nvPicPr>
        <p:blipFill>
          <a:blip r:embed="rId9" cstate="print"/>
          <a:srcRect l="61517" t="4050" r="2831" b="14311"/>
          <a:stretch>
            <a:fillRect/>
          </a:stretch>
        </p:blipFill>
        <p:spPr bwMode="auto">
          <a:xfrm rot="-5400000">
            <a:off x="6659563" y="3284538"/>
            <a:ext cx="900112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3476" name="Picture 1140"/>
          <p:cNvPicPr>
            <a:picLocks noChangeAspect="1" noChangeArrowheads="1"/>
          </p:cNvPicPr>
          <p:nvPr/>
        </p:nvPicPr>
        <p:blipFill>
          <a:blip r:embed="rId9" cstate="print"/>
          <a:srcRect l="61517" t="4050" r="2831" b="14311"/>
          <a:stretch>
            <a:fillRect/>
          </a:stretch>
        </p:blipFill>
        <p:spPr bwMode="auto">
          <a:xfrm rot="-5400000">
            <a:off x="7991476" y="3284537"/>
            <a:ext cx="900112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5" name="Line 1141"/>
          <p:cNvSpPr>
            <a:spLocks noChangeShapeType="1"/>
          </p:cNvSpPr>
          <p:nvPr/>
        </p:nvSpPr>
        <p:spPr bwMode="auto">
          <a:xfrm>
            <a:off x="1368425" y="2097088"/>
            <a:ext cx="0" cy="1150937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56" name="Line 1142"/>
          <p:cNvSpPr>
            <a:spLocks noChangeShapeType="1"/>
          </p:cNvSpPr>
          <p:nvPr/>
        </p:nvSpPr>
        <p:spPr bwMode="auto">
          <a:xfrm>
            <a:off x="2843213" y="2097088"/>
            <a:ext cx="0" cy="1150937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57" name="Line 1143"/>
          <p:cNvSpPr>
            <a:spLocks noChangeShapeType="1"/>
          </p:cNvSpPr>
          <p:nvPr/>
        </p:nvSpPr>
        <p:spPr bwMode="auto">
          <a:xfrm>
            <a:off x="4361628" y="2097088"/>
            <a:ext cx="0" cy="1150937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58" name="Line 1144"/>
          <p:cNvSpPr>
            <a:spLocks noChangeShapeType="1"/>
          </p:cNvSpPr>
          <p:nvPr/>
        </p:nvSpPr>
        <p:spPr bwMode="auto">
          <a:xfrm>
            <a:off x="5819118" y="2060575"/>
            <a:ext cx="0" cy="1150938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59" name="Line 1145"/>
          <p:cNvSpPr>
            <a:spLocks noChangeShapeType="1"/>
          </p:cNvSpPr>
          <p:nvPr/>
        </p:nvSpPr>
        <p:spPr bwMode="auto">
          <a:xfrm>
            <a:off x="7127875" y="2097088"/>
            <a:ext cx="0" cy="1150937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60" name="Line 1146"/>
          <p:cNvSpPr>
            <a:spLocks noChangeShapeType="1"/>
          </p:cNvSpPr>
          <p:nvPr/>
        </p:nvSpPr>
        <p:spPr bwMode="auto">
          <a:xfrm>
            <a:off x="8424863" y="2098675"/>
            <a:ext cx="0" cy="1150938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61" name="Line 1147"/>
          <p:cNvSpPr>
            <a:spLocks noChangeShapeType="1"/>
          </p:cNvSpPr>
          <p:nvPr/>
        </p:nvSpPr>
        <p:spPr bwMode="auto">
          <a:xfrm>
            <a:off x="611188" y="2636838"/>
            <a:ext cx="1404937" cy="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62" name="Line 1148"/>
          <p:cNvSpPr>
            <a:spLocks noChangeShapeType="1"/>
          </p:cNvSpPr>
          <p:nvPr/>
        </p:nvSpPr>
        <p:spPr bwMode="auto">
          <a:xfrm>
            <a:off x="2122488" y="2636838"/>
            <a:ext cx="1404937" cy="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63" name="Line 1149"/>
          <p:cNvSpPr>
            <a:spLocks noChangeShapeType="1"/>
          </p:cNvSpPr>
          <p:nvPr/>
        </p:nvSpPr>
        <p:spPr bwMode="auto">
          <a:xfrm>
            <a:off x="3671888" y="2636838"/>
            <a:ext cx="1404937" cy="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64" name="Line 1150"/>
          <p:cNvSpPr>
            <a:spLocks noChangeShapeType="1"/>
          </p:cNvSpPr>
          <p:nvPr/>
        </p:nvSpPr>
        <p:spPr bwMode="auto">
          <a:xfrm>
            <a:off x="5148263" y="2673350"/>
            <a:ext cx="1295400" cy="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65" name="Line 1152"/>
          <p:cNvSpPr>
            <a:spLocks noChangeShapeType="1"/>
          </p:cNvSpPr>
          <p:nvPr/>
        </p:nvSpPr>
        <p:spPr bwMode="auto">
          <a:xfrm>
            <a:off x="6480175" y="2673350"/>
            <a:ext cx="1279525" cy="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7366" name="Line 1153"/>
          <p:cNvSpPr>
            <a:spLocks noChangeShapeType="1"/>
          </p:cNvSpPr>
          <p:nvPr/>
        </p:nvSpPr>
        <p:spPr bwMode="auto">
          <a:xfrm>
            <a:off x="7848600" y="2673350"/>
            <a:ext cx="1152525" cy="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99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1" name="Picture 4"/>
          <p:cNvPicPr>
            <a:picLocks noChangeAspect="1" noChangeArrowheads="1"/>
          </p:cNvPicPr>
          <p:nvPr/>
        </p:nvPicPr>
        <p:blipFill>
          <a:blip r:embed="rId3" cstate="print"/>
          <a:srcRect l="25000" t="24248" r="9644" b="42915"/>
          <a:stretch>
            <a:fillRect/>
          </a:stretch>
        </p:blipFill>
        <p:spPr bwMode="auto">
          <a:xfrm>
            <a:off x="611188" y="1412875"/>
            <a:ext cx="8135937" cy="2498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4269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3750" y="4291013"/>
            <a:ext cx="731838" cy="14747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4269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213" y="4292600"/>
            <a:ext cx="731837" cy="14747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4289115" y="4338905"/>
            <a:ext cx="4572000" cy="219508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împarte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fereastra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în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celule</a:t>
            </a:r>
            <a:endParaRPr lang="en-US" sz="21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pentru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fiecare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celulă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=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histogramă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gradienți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orientați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grupează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celule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în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blocuri</a:t>
            </a:r>
            <a:endParaRPr lang="en-US" sz="21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HOG =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histograme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blocuri</a:t>
            </a:r>
            <a:endParaRPr lang="en-US" sz="21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934" y="2393745"/>
            <a:ext cx="136913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3243" y="2379779"/>
            <a:ext cx="151129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Gradientul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37189" y="3758294"/>
            <a:ext cx="151129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Celule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26051" y="1290929"/>
            <a:ext cx="4188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Histogramă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Trebuchet MS" pitchFamily="34" charset="0"/>
              </a:rPr>
              <a:t>de </a:t>
            </a:r>
            <a:r>
              <a:rPr lang="en-US" dirty="0" err="1">
                <a:solidFill>
                  <a:srgbClr val="000000"/>
                </a:solidFill>
                <a:latin typeface="Trebuchet MS" pitchFamily="34" charset="0"/>
              </a:rPr>
              <a:t>gradienți</a:t>
            </a:r>
            <a:r>
              <a:rPr lang="en-US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rebuchet MS" pitchFamily="34" charset="0"/>
              </a:rPr>
              <a:t>orientați</a:t>
            </a:r>
            <a:r>
              <a:rPr lang="en-US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6878" y="1849902"/>
            <a:ext cx="235527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Blocuri</a:t>
            </a:r>
            <a:r>
              <a:rPr lang="en-US" dirty="0"/>
              <a:t>  </a:t>
            </a:r>
            <a:r>
              <a:rPr lang="en-US" dirty="0" err="1"/>
              <a:t>suprapuse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96878" y="2847158"/>
            <a:ext cx="235527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Normalizare</a:t>
            </a:r>
            <a:r>
              <a:rPr lang="en-US" dirty="0"/>
              <a:t> </a:t>
            </a:r>
            <a:r>
              <a:rPr lang="en-US" dirty="0" err="1"/>
              <a:t>locală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6322329"/>
            <a:ext cx="4667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=7S5qXET179I</a:t>
            </a:r>
          </a:p>
          <a:p>
            <a:pPr>
              <a:spcBef>
                <a:spcPct val="0"/>
              </a:spcBef>
            </a:pPr>
            <a:r>
              <a:rPr lang="en-US" sz="1400" dirty="0"/>
              <a:t>http://</a:t>
            </a:r>
            <a:r>
              <a:rPr lang="en-US" sz="1400" dirty="0" err="1"/>
              <a:t>lear.inrialpes.fr</a:t>
            </a:r>
            <a:r>
              <a:rPr lang="en-US" sz="1400" dirty="0"/>
              <a:t>/people/</a:t>
            </a:r>
            <a:r>
              <a:rPr lang="en-US" sz="1400" dirty="0" err="1"/>
              <a:t>triggs</a:t>
            </a:r>
            <a:r>
              <a:rPr lang="en-US" sz="1400" dirty="0"/>
              <a:t>/pubs/Dalal-cvpr05.pdf</a:t>
            </a:r>
          </a:p>
          <a:p>
            <a:endParaRPr lang="en-US" sz="1400" dirty="0"/>
          </a:p>
        </p:txBody>
      </p:sp>
      <p:sp>
        <p:nvSpPr>
          <p:cNvPr id="18" name="Rectangle 57"/>
          <p:cNvSpPr>
            <a:spLocks noChangeArrowheads="1"/>
          </p:cNvSpPr>
          <p:nvPr/>
        </p:nvSpPr>
        <p:spPr bwMode="auto">
          <a:xfrm>
            <a:off x="41106" y="5897969"/>
            <a:ext cx="42052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tx2"/>
                </a:solidFill>
              </a:rPr>
              <a:t>Navneet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Dalal</a:t>
            </a:r>
            <a:r>
              <a:rPr lang="en-US" sz="1200" dirty="0">
                <a:solidFill>
                  <a:schemeClr val="tx2"/>
                </a:solidFill>
              </a:rPr>
              <a:t> and Bill </a:t>
            </a:r>
            <a:r>
              <a:rPr lang="en-US" sz="1200" dirty="0" err="1">
                <a:solidFill>
                  <a:schemeClr val="tx2"/>
                </a:solidFill>
              </a:rPr>
              <a:t>Triggs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</a:p>
          <a:p>
            <a:r>
              <a:rPr lang="en-US" sz="1200" dirty="0">
                <a:solidFill>
                  <a:schemeClr val="tx2"/>
                </a:solidFill>
              </a:rPr>
              <a:t>Histograms of Oriented Gradients for Human Detection, CVPR05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199697" y="2402"/>
            <a:ext cx="8452460" cy="830591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oamenilor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1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14" name="Picture 4" descr="img000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802036"/>
            <a:ext cx="3033498" cy="2275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3715" name="Picture 5" descr="newyork3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419600"/>
            <a:ext cx="35433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3716" name="Picture 6" descr="vestsb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843823"/>
            <a:ext cx="1853804" cy="339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3717" name="Picture 8" descr="person_27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3124200"/>
            <a:ext cx="44958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</a:t>
            </a:r>
            <a:r>
              <a:rPr lang="en-US" sz="1200" dirty="0" err="1"/>
              <a:t>N.Dalal</a:t>
            </a:r>
            <a:endParaRPr lang="en-US" sz="12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D308101-C1D1-C70D-B83D-D993475DE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697" y="2402"/>
            <a:ext cx="8452460" cy="830591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oamenilor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99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4224272" y="1270149"/>
            <a:ext cx="4870408" cy="510357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redimensionează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fereastra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la 128 x 64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pixeli</a:t>
            </a:r>
            <a:endParaRPr lang="en-US" sz="21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împarte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imaginea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în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celule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fiecare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celulă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are 8 x 8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pixeli</a:t>
            </a:r>
            <a:endParaRPr lang="en-US" sz="21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calculează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gradientul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imaginii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(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pentru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fiecare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pixel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avem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orientare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si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magnitudine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pentru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fiecare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celulă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calculează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o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histogramă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gradienți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orientați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grupează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celule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în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blocuri</a:t>
            </a:r>
            <a:endParaRPr lang="en-US" sz="21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HOG = descriptor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obținut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prin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concatenarea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histogramelor</a:t>
            </a:r>
            <a:r>
              <a:rPr lang="en-US" sz="2100" dirty="0">
                <a:solidFill>
                  <a:srgbClr val="000000"/>
                </a:solidFill>
                <a:latin typeface="Trebuchet MS" pitchFamily="34" charset="0"/>
              </a:rPr>
              <a:t> a 105  </a:t>
            </a:r>
            <a:r>
              <a:rPr lang="en-US" sz="2100" dirty="0" err="1">
                <a:solidFill>
                  <a:srgbClr val="000000"/>
                </a:solidFill>
                <a:latin typeface="Trebuchet MS" pitchFamily="34" charset="0"/>
              </a:rPr>
              <a:t>blocuri</a:t>
            </a:r>
            <a:endParaRPr lang="en-US" sz="21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5237" y="1570344"/>
            <a:ext cx="65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27304" y="3162428"/>
            <a:ext cx="65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12682" y="1934384"/>
            <a:ext cx="1907381" cy="2829880"/>
            <a:chOff x="653203" y="3911600"/>
            <a:chExt cx="1907381" cy="2829880"/>
          </a:xfrm>
        </p:grpSpPr>
        <p:pic>
          <p:nvPicPr>
            <p:cNvPr id="24269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8934" y="3911600"/>
              <a:ext cx="1873310" cy="28228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cxnSp>
          <p:nvCxnSpPr>
            <p:cNvPr id="5" name="Straight Connector 4"/>
            <p:cNvCxnSpPr/>
            <p:nvPr/>
          </p:nvCxnSpPr>
          <p:spPr>
            <a:xfrm>
              <a:off x="1600466" y="3920878"/>
              <a:ext cx="0" cy="2809880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5" name="Straight Connector 1664"/>
            <p:cNvCxnSpPr/>
            <p:nvPr/>
          </p:nvCxnSpPr>
          <p:spPr>
            <a:xfrm>
              <a:off x="2048072" y="3920878"/>
              <a:ext cx="0" cy="2809880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6" name="Straight Connector 1665"/>
            <p:cNvCxnSpPr/>
            <p:nvPr/>
          </p:nvCxnSpPr>
          <p:spPr>
            <a:xfrm>
              <a:off x="1126380" y="3920878"/>
              <a:ext cx="0" cy="2809880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7" name="Straight Connector 1666"/>
            <p:cNvCxnSpPr/>
            <p:nvPr/>
          </p:nvCxnSpPr>
          <p:spPr>
            <a:xfrm>
              <a:off x="899688" y="3931600"/>
              <a:ext cx="0" cy="2809880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8" name="Straight Connector 1667"/>
            <p:cNvCxnSpPr/>
            <p:nvPr/>
          </p:nvCxnSpPr>
          <p:spPr>
            <a:xfrm>
              <a:off x="1354598" y="3931600"/>
              <a:ext cx="0" cy="2809880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9" name="Straight Connector 1668"/>
            <p:cNvCxnSpPr/>
            <p:nvPr/>
          </p:nvCxnSpPr>
          <p:spPr>
            <a:xfrm>
              <a:off x="1822145" y="3920878"/>
              <a:ext cx="0" cy="2809880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0" name="Straight Connector 1669"/>
            <p:cNvCxnSpPr/>
            <p:nvPr/>
          </p:nvCxnSpPr>
          <p:spPr>
            <a:xfrm>
              <a:off x="2295879" y="3927566"/>
              <a:ext cx="0" cy="2809880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Straight Connector 1670"/>
            <p:cNvCxnSpPr/>
            <p:nvPr/>
          </p:nvCxnSpPr>
          <p:spPr>
            <a:xfrm>
              <a:off x="2560584" y="3921255"/>
              <a:ext cx="0" cy="2809880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2" name="Straight Connector 1671"/>
            <p:cNvCxnSpPr/>
            <p:nvPr/>
          </p:nvCxnSpPr>
          <p:spPr>
            <a:xfrm>
              <a:off x="678934" y="3920878"/>
              <a:ext cx="0" cy="2809880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678934" y="3920878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5" name="Straight Connector 1674"/>
            <p:cNvCxnSpPr/>
            <p:nvPr/>
          </p:nvCxnSpPr>
          <p:spPr>
            <a:xfrm flipH="1">
              <a:off x="653203" y="6728374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6" name="Straight Connector 1675"/>
            <p:cNvCxnSpPr/>
            <p:nvPr/>
          </p:nvCxnSpPr>
          <p:spPr>
            <a:xfrm flipH="1">
              <a:off x="678934" y="5309242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7" name="Straight Connector 1676"/>
            <p:cNvCxnSpPr/>
            <p:nvPr/>
          </p:nvCxnSpPr>
          <p:spPr>
            <a:xfrm flipH="1">
              <a:off x="670594" y="4592770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8" name="Straight Connector 1677"/>
            <p:cNvCxnSpPr/>
            <p:nvPr/>
          </p:nvCxnSpPr>
          <p:spPr>
            <a:xfrm flipH="1">
              <a:off x="678934" y="4942343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9" name="Straight Connector 1678"/>
            <p:cNvCxnSpPr/>
            <p:nvPr/>
          </p:nvCxnSpPr>
          <p:spPr>
            <a:xfrm flipH="1">
              <a:off x="665067" y="4258918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0" name="Straight Connector 1679"/>
            <p:cNvCxnSpPr/>
            <p:nvPr/>
          </p:nvCxnSpPr>
          <p:spPr>
            <a:xfrm flipH="1">
              <a:off x="671237" y="4094764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1" name="Straight Connector 1680"/>
            <p:cNvCxnSpPr/>
            <p:nvPr/>
          </p:nvCxnSpPr>
          <p:spPr>
            <a:xfrm flipH="1">
              <a:off x="678934" y="4433682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2" name="Straight Connector 1681"/>
            <p:cNvCxnSpPr/>
            <p:nvPr/>
          </p:nvCxnSpPr>
          <p:spPr>
            <a:xfrm flipH="1">
              <a:off x="668597" y="4775164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3" name="Straight Connector 1682"/>
            <p:cNvCxnSpPr/>
            <p:nvPr/>
          </p:nvCxnSpPr>
          <p:spPr>
            <a:xfrm flipH="1">
              <a:off x="670594" y="5128622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4" name="Straight Connector 1683"/>
            <p:cNvCxnSpPr/>
            <p:nvPr/>
          </p:nvCxnSpPr>
          <p:spPr>
            <a:xfrm flipH="1">
              <a:off x="665067" y="6013576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5" name="Straight Connector 1684"/>
            <p:cNvCxnSpPr/>
            <p:nvPr/>
          </p:nvCxnSpPr>
          <p:spPr>
            <a:xfrm flipH="1">
              <a:off x="678934" y="5654086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Straight Connector 1685"/>
            <p:cNvCxnSpPr/>
            <p:nvPr/>
          </p:nvCxnSpPr>
          <p:spPr>
            <a:xfrm flipH="1">
              <a:off x="678934" y="6366975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7" name="Straight Connector 1686"/>
            <p:cNvCxnSpPr/>
            <p:nvPr/>
          </p:nvCxnSpPr>
          <p:spPr>
            <a:xfrm flipH="1">
              <a:off x="678934" y="5480176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8" name="Straight Connector 1687"/>
            <p:cNvCxnSpPr/>
            <p:nvPr/>
          </p:nvCxnSpPr>
          <p:spPr>
            <a:xfrm flipH="1">
              <a:off x="678934" y="5844201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9" name="Straight Connector 1688"/>
            <p:cNvCxnSpPr/>
            <p:nvPr/>
          </p:nvCxnSpPr>
          <p:spPr>
            <a:xfrm flipH="1">
              <a:off x="659641" y="6189945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0" name="Straight Connector 1689"/>
            <p:cNvCxnSpPr/>
            <p:nvPr/>
          </p:nvCxnSpPr>
          <p:spPr>
            <a:xfrm flipH="1">
              <a:off x="678585" y="6553772"/>
              <a:ext cx="1881650" cy="6688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9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391" y="2392198"/>
            <a:ext cx="731838" cy="14747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69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1878" y="1950350"/>
            <a:ext cx="1875213" cy="279794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662" name="Rectangle 1661"/>
          <p:cNvSpPr/>
          <p:nvPr/>
        </p:nvSpPr>
        <p:spPr>
          <a:xfrm>
            <a:off x="1838413" y="1943661"/>
            <a:ext cx="447446" cy="338041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TextBox 1662"/>
          <p:cNvSpPr txBox="1"/>
          <p:nvPr/>
        </p:nvSpPr>
        <p:spPr>
          <a:xfrm>
            <a:off x="1510943" y="1642573"/>
            <a:ext cx="77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Blocul</a:t>
            </a:r>
            <a:r>
              <a:rPr lang="en-US" sz="1400" dirty="0">
                <a:solidFill>
                  <a:srgbClr val="0000FF"/>
                </a:solidFill>
              </a:rPr>
              <a:t> 1</a:t>
            </a:r>
          </a:p>
        </p:txBody>
      </p:sp>
      <p:sp>
        <p:nvSpPr>
          <p:cNvPr id="1698" name="Rectangle 1697"/>
          <p:cNvSpPr/>
          <p:nvPr/>
        </p:nvSpPr>
        <p:spPr>
          <a:xfrm>
            <a:off x="2066631" y="1944631"/>
            <a:ext cx="447446" cy="3380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TextBox 1698"/>
          <p:cNvSpPr txBox="1"/>
          <p:nvPr/>
        </p:nvSpPr>
        <p:spPr>
          <a:xfrm>
            <a:off x="1848997" y="1431876"/>
            <a:ext cx="77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Blocul</a:t>
            </a:r>
            <a:r>
              <a:rPr lang="en-US" sz="1400" dirty="0">
                <a:solidFill>
                  <a:srgbClr val="FF0000"/>
                </a:solidFill>
              </a:rPr>
              <a:t> 2</a:t>
            </a:r>
          </a:p>
        </p:txBody>
      </p:sp>
      <p:sp>
        <p:nvSpPr>
          <p:cNvPr id="1700" name="Rectangle 1699"/>
          <p:cNvSpPr/>
          <p:nvPr/>
        </p:nvSpPr>
        <p:spPr>
          <a:xfrm>
            <a:off x="2312501" y="1946077"/>
            <a:ext cx="447446" cy="338041"/>
          </a:xfrm>
          <a:prstGeom prst="rect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TextBox 1700"/>
          <p:cNvSpPr txBox="1"/>
          <p:nvPr/>
        </p:nvSpPr>
        <p:spPr>
          <a:xfrm>
            <a:off x="2168955" y="1636262"/>
            <a:ext cx="77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FFFF"/>
                </a:solidFill>
              </a:rPr>
              <a:t>Blocul</a:t>
            </a:r>
            <a:r>
              <a:rPr lang="en-US" sz="1400" dirty="0">
                <a:solidFill>
                  <a:srgbClr val="00FFFF"/>
                </a:solidFill>
              </a:rPr>
              <a:t> 3</a:t>
            </a:r>
          </a:p>
        </p:txBody>
      </p:sp>
      <p:sp>
        <p:nvSpPr>
          <p:cNvPr id="1702" name="Rectangle 1701"/>
          <p:cNvSpPr/>
          <p:nvPr/>
        </p:nvSpPr>
        <p:spPr>
          <a:xfrm>
            <a:off x="3207551" y="4405294"/>
            <a:ext cx="504815" cy="33804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TextBox 1702"/>
          <p:cNvSpPr txBox="1"/>
          <p:nvPr/>
        </p:nvSpPr>
        <p:spPr>
          <a:xfrm>
            <a:off x="2857977" y="4095479"/>
            <a:ext cx="94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Blocul</a:t>
            </a:r>
            <a:r>
              <a:rPr lang="en-US" sz="1400" dirty="0">
                <a:solidFill>
                  <a:srgbClr val="FFFF00"/>
                </a:solidFill>
              </a:rPr>
              <a:t> 105</a:t>
            </a:r>
          </a:p>
        </p:txBody>
      </p:sp>
      <p:sp>
        <p:nvSpPr>
          <p:cNvPr id="1704" name="TextBox 1703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sp>
        <p:nvSpPr>
          <p:cNvPr id="1705" name="TextBox 1704"/>
          <p:cNvSpPr txBox="1"/>
          <p:nvPr/>
        </p:nvSpPr>
        <p:spPr>
          <a:xfrm>
            <a:off x="0" y="6288905"/>
            <a:ext cx="4667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=7S5qXET179I</a:t>
            </a:r>
          </a:p>
          <a:p>
            <a:pPr>
              <a:spcBef>
                <a:spcPct val="0"/>
              </a:spcBef>
            </a:pPr>
            <a:r>
              <a:rPr lang="en-US" sz="1400" dirty="0"/>
              <a:t>http://</a:t>
            </a:r>
            <a:r>
              <a:rPr lang="en-US" sz="1400" dirty="0" err="1"/>
              <a:t>lear.inrialpes.fr</a:t>
            </a:r>
            <a:r>
              <a:rPr lang="en-US" sz="1400" dirty="0"/>
              <a:t>/people/</a:t>
            </a:r>
            <a:r>
              <a:rPr lang="en-US" sz="1400" dirty="0" err="1"/>
              <a:t>triggs</a:t>
            </a:r>
            <a:r>
              <a:rPr lang="en-US" sz="1400" dirty="0"/>
              <a:t>/pubs/Dalal-cvpr05.pdf</a:t>
            </a:r>
          </a:p>
          <a:p>
            <a:endParaRPr lang="en-US" sz="1400" dirty="0"/>
          </a:p>
        </p:txBody>
      </p:sp>
      <p:sp>
        <p:nvSpPr>
          <p:cNvPr id="1706" name="Rectangle 57"/>
          <p:cNvSpPr>
            <a:spLocks noChangeArrowheads="1"/>
          </p:cNvSpPr>
          <p:nvPr/>
        </p:nvSpPr>
        <p:spPr bwMode="auto">
          <a:xfrm>
            <a:off x="41106" y="5864545"/>
            <a:ext cx="42052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tx2"/>
                </a:solidFill>
              </a:rPr>
              <a:t>Navneet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Dalal</a:t>
            </a:r>
            <a:r>
              <a:rPr lang="en-US" sz="1200" dirty="0">
                <a:solidFill>
                  <a:schemeClr val="tx2"/>
                </a:solidFill>
              </a:rPr>
              <a:t> and Bill </a:t>
            </a:r>
            <a:r>
              <a:rPr lang="en-US" sz="1200" dirty="0" err="1">
                <a:solidFill>
                  <a:schemeClr val="tx2"/>
                </a:solidFill>
              </a:rPr>
              <a:t>Triggs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</a:p>
          <a:p>
            <a:r>
              <a:rPr lang="en-US" sz="1200" dirty="0">
                <a:solidFill>
                  <a:schemeClr val="tx2"/>
                </a:solidFill>
              </a:rPr>
              <a:t>Histograms of Oriented Gradients for Human Detection, CVPR05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01D8FC0-115F-7A0A-46E7-885DC6051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697" y="2402"/>
            <a:ext cx="8452460" cy="830591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oamenilor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6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662" grpId="0" animBg="1"/>
      <p:bldP spid="1663" grpId="0"/>
      <p:bldP spid="1698" grpId="0" animBg="1"/>
      <p:bldP spid="1699" grpId="0"/>
      <p:bldP spid="1700" grpId="0" animBg="1"/>
      <p:bldP spid="1701" grpId="0"/>
      <p:bldP spid="1702" grpId="0" animBg="1"/>
      <p:bldP spid="17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926" y="1079473"/>
            <a:ext cx="6121447" cy="566291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Tema 1: Calculator automat de </a:t>
            </a:r>
            <a:r>
              <a:rPr lang="en-US" sz="2800" dirty="0" err="1">
                <a:latin typeface="Times New Roman"/>
                <a:cs typeface="Times New Roman"/>
              </a:rPr>
              <a:t>scor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jocul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Mathable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Clasificarea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imaginilor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reprezentarea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caracteristicilor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prin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histograme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600" dirty="0" err="1">
                <a:latin typeface="Times New Roman"/>
                <a:cs typeface="Times New Roman"/>
              </a:rPr>
              <a:t>Localizarea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claselor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obiecte</a:t>
            </a:r>
            <a:endParaRPr lang="en-US" sz="2600" dirty="0">
              <a:latin typeface="Times New Roman"/>
              <a:cs typeface="Times New Roman"/>
            </a:endParaRPr>
          </a:p>
          <a:p>
            <a:pPr lvl="1"/>
            <a:r>
              <a:rPr lang="en-US" sz="2600" dirty="0" err="1">
                <a:latin typeface="Times New Roman"/>
                <a:cs typeface="Times New Roman"/>
              </a:rPr>
              <a:t>metoda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ferestrei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glisante</a:t>
            </a:r>
            <a:endParaRPr lang="en-US" sz="26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latin typeface="Times New Roman"/>
                <a:cs typeface="Times New Roman"/>
              </a:rPr>
              <a:t>Cursul</a:t>
            </a:r>
            <a:r>
              <a:rPr lang="en-US" sz="4400" dirty="0">
                <a:latin typeface="Times New Roman"/>
                <a:cs typeface="Times New Roman"/>
              </a:rPr>
              <a:t> </a:t>
            </a:r>
            <a:r>
              <a:rPr lang="en-US" sz="4400" dirty="0" err="1">
                <a:latin typeface="Times New Roman"/>
                <a:cs typeface="Times New Roman"/>
              </a:rPr>
              <a:t>trecut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656BAE-6E53-E89C-A79C-187553A1B115}"/>
              </a:ext>
            </a:extLst>
          </p:cNvPr>
          <p:cNvGrpSpPr/>
          <p:nvPr/>
        </p:nvGrpSpPr>
        <p:grpSpPr>
          <a:xfrm>
            <a:off x="6570456" y="3641442"/>
            <a:ext cx="1607246" cy="1342457"/>
            <a:chOff x="1272509" y="3384636"/>
            <a:chExt cx="3726654" cy="2152328"/>
          </a:xfrm>
        </p:grpSpPr>
        <p:pic>
          <p:nvPicPr>
            <p:cNvPr id="5" name="Picture 7" descr="normal-binning">
              <a:extLst>
                <a:ext uri="{FF2B5EF4-FFF2-40B4-BE49-F238E27FC236}">
                  <a16:creationId xmlns:a16="http://schemas.microsoft.com/office/drawing/2014/main" id="{8D7DDA49-1FE4-D9B6-7F0D-CF7DEE1BF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7"/>
            <a:stretch>
              <a:fillRect/>
            </a:stretch>
          </p:blipFill>
          <p:spPr bwMode="auto">
            <a:xfrm>
              <a:off x="1646364" y="3384636"/>
              <a:ext cx="3352799" cy="2022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96850D-6CD8-94C2-DB14-B953A716EA0A}"/>
                </a:ext>
              </a:extLst>
            </p:cNvPr>
            <p:cNvSpPr txBox="1"/>
            <p:nvPr/>
          </p:nvSpPr>
          <p:spPr>
            <a:xfrm>
              <a:off x="2326249" y="5142204"/>
              <a:ext cx="2021262" cy="3947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38F9BF-0133-6CD9-D7F6-50D3845B84CA}"/>
                </a:ext>
              </a:extLst>
            </p:cNvPr>
            <p:cNvSpPr txBox="1"/>
            <p:nvPr/>
          </p:nvSpPr>
          <p:spPr>
            <a:xfrm rot="16200000">
              <a:off x="1063241" y="4190527"/>
              <a:ext cx="989437" cy="5709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8870CB-13D6-A491-55B1-13E57C40C72C}"/>
              </a:ext>
            </a:extLst>
          </p:cNvPr>
          <p:cNvGrpSpPr/>
          <p:nvPr/>
        </p:nvGrpSpPr>
        <p:grpSpPr>
          <a:xfrm>
            <a:off x="6278569" y="5340206"/>
            <a:ext cx="2455405" cy="1066039"/>
            <a:chOff x="6778861" y="3121305"/>
            <a:chExt cx="5148262" cy="2846388"/>
          </a:xfrm>
        </p:grpSpPr>
        <p:pic>
          <p:nvPicPr>
            <p:cNvPr id="9" name="Picture 5" descr="HK_SYP_Western_Street_10">
              <a:extLst>
                <a:ext uri="{FF2B5EF4-FFF2-40B4-BE49-F238E27FC236}">
                  <a16:creationId xmlns:a16="http://schemas.microsoft.com/office/drawing/2014/main" id="{CA437C8E-4657-E288-7543-A9B698F3A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80448" y="3130830"/>
              <a:ext cx="3779838" cy="283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CBC33B6B-BF4A-744C-E510-7B92ABED9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8861" y="3122893"/>
              <a:ext cx="792162" cy="755650"/>
            </a:xfrm>
            <a:prstGeom prst="rect">
              <a:avLst/>
            </a:prstGeom>
            <a:noFill/>
            <a:ln w="381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pic>
          <p:nvPicPr>
            <p:cNvPr id="25" name="Picture 13" descr="HK_SYP_Western_Street_10">
              <a:extLst>
                <a:ext uri="{FF2B5EF4-FFF2-40B4-BE49-F238E27FC236}">
                  <a16:creationId xmlns:a16="http://schemas.microsoft.com/office/drawing/2014/main" id="{8DD78DF8-253A-8928-C8D4-9A8333E3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r="79031" b="74638"/>
            <a:stretch>
              <a:fillRect/>
            </a:stretch>
          </p:blipFill>
          <p:spPr bwMode="auto">
            <a:xfrm>
              <a:off x="11134961" y="4059518"/>
              <a:ext cx="792162" cy="719137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BE532A68-9597-0407-76E8-688950C1A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6961" y="4416705"/>
              <a:ext cx="431800" cy="0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triangle" w="lg" len="med"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9605ACF0-96C1-90A7-4DEC-E8D3B3D7D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0448" y="3121305"/>
              <a:ext cx="1152525" cy="1081088"/>
            </a:xfrm>
            <a:prstGeom prst="rect">
              <a:avLst/>
            </a:prstGeom>
            <a:noFill/>
            <a:ln w="381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</p:grpSp>
      <p:pic>
        <p:nvPicPr>
          <p:cNvPr id="2" name="Picture 1" descr="A box of game pieces&#10;&#10;Description automatically generated">
            <a:extLst>
              <a:ext uri="{FF2B5EF4-FFF2-40B4-BE49-F238E27FC236}">
                <a16:creationId xmlns:a16="http://schemas.microsoft.com/office/drawing/2014/main" id="{1784AF6E-6FE0-7E95-1813-B75391B17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636" y="1102740"/>
            <a:ext cx="2810338" cy="232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70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9" name="AutoShape 7"/>
          <p:cNvSpPr>
            <a:spLocks noChangeArrowheads="1"/>
          </p:cNvSpPr>
          <p:nvPr/>
        </p:nvSpPr>
        <p:spPr bwMode="auto">
          <a:xfrm>
            <a:off x="495384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pic>
        <p:nvPicPr>
          <p:cNvPr id="24474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524000"/>
            <a:ext cx="2667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27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29" name="TextBox 28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35605" y="421188"/>
              <a:ext cx="791683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Clasificator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liniar</a:t>
              </a:r>
              <a:endParaRPr lang="en-US" sz="1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327692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745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4" name="AutoShape 4"/>
          <p:cNvSpPr>
            <a:spLocks noChangeArrowheads="1"/>
          </p:cNvSpPr>
          <p:nvPr/>
        </p:nvSpPr>
        <p:spPr bwMode="auto">
          <a:xfrm>
            <a:off x="14478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23" name="TextBox 22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327692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 err="1"/>
              <a:t>Testat</a:t>
            </a:r>
            <a:r>
              <a:rPr lang="en-US" dirty="0"/>
              <a:t> cu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>
                <a:solidFill>
                  <a:srgbClr val="0000FF"/>
                </a:solidFill>
              </a:rPr>
              <a:t>B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tonuri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gri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/>
          </a:p>
          <a:p>
            <a:r>
              <a:rPr lang="en-US" dirty="0" err="1"/>
              <a:t>Normalizare</a:t>
            </a:r>
            <a:r>
              <a:rPr lang="en-US" dirty="0"/>
              <a:t> Gamma (</a:t>
            </a:r>
            <a:r>
              <a:rPr lang="en-US" dirty="0" err="1"/>
              <a:t>transformarea</a:t>
            </a:r>
            <a:r>
              <a:rPr lang="en-US" dirty="0"/>
              <a:t>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intensităților</a:t>
            </a:r>
            <a:r>
              <a:rPr lang="en-US" dirty="0"/>
              <a:t>/</a:t>
            </a:r>
            <a:r>
              <a:rPr lang="en-US" dirty="0" err="1"/>
              <a:t>culorilor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fără</a:t>
            </a:r>
            <a:r>
              <a:rPr lang="en-US" dirty="0"/>
              <a:t> </a:t>
            </a:r>
            <a:r>
              <a:rPr lang="en-US" dirty="0" err="1"/>
              <a:t>normalizare</a:t>
            </a:r>
            <a:endParaRPr lang="en-US" dirty="0"/>
          </a:p>
          <a:p>
            <a:pPr lvl="1"/>
            <a:r>
              <a:rPr lang="en-US" dirty="0" err="1"/>
              <a:t>rădăcină</a:t>
            </a:r>
            <a:r>
              <a:rPr lang="en-US" dirty="0"/>
              <a:t> </a:t>
            </a:r>
            <a:r>
              <a:rPr lang="en-US" dirty="0" err="1"/>
              <a:t>pătrată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logaritm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17118" y="25223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performanță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bună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RGB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24010" y="5207546"/>
            <a:ext cx="285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performanță</a:t>
            </a:r>
            <a:r>
              <a:rPr lang="en-US" dirty="0"/>
              <a:t> </a:t>
            </a:r>
            <a:r>
              <a:rPr lang="en-US" dirty="0" err="1"/>
              <a:t>puțin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bună</a:t>
            </a:r>
            <a:r>
              <a:rPr lang="en-US" dirty="0"/>
              <a:t> </a:t>
            </a:r>
          </a:p>
        </p:txBody>
      </p:sp>
      <p:sp>
        <p:nvSpPr>
          <p:cNvPr id="43" name="Right Brace 42"/>
          <p:cNvSpPr/>
          <p:nvPr/>
        </p:nvSpPr>
        <p:spPr>
          <a:xfrm>
            <a:off x="3062278" y="2566570"/>
            <a:ext cx="228600" cy="3106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e 43"/>
          <p:cNvSpPr/>
          <p:nvPr/>
        </p:nvSpPr>
        <p:spPr>
          <a:xfrm>
            <a:off x="3871184" y="5256862"/>
            <a:ext cx="228600" cy="3106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52532" y="1816608"/>
            <a:ext cx="4710276" cy="1903029"/>
            <a:chOff x="-3798825" y="2154280"/>
            <a:chExt cx="4710276" cy="1903029"/>
          </a:xfrm>
        </p:grpSpPr>
        <p:sp>
          <p:nvSpPr>
            <p:cNvPr id="7" name="Rectangle 6"/>
            <p:cNvSpPr/>
            <p:nvPr/>
          </p:nvSpPr>
          <p:spPr>
            <a:xfrm>
              <a:off x="-3798825" y="2154280"/>
              <a:ext cx="4710276" cy="187814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hogEx_gra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2338" y="2318885"/>
              <a:ext cx="665566" cy="1336633"/>
            </a:xfrm>
            <a:prstGeom prst="rect">
              <a:avLst/>
            </a:prstGeom>
          </p:spPr>
        </p:pic>
        <p:pic>
          <p:nvPicPr>
            <p:cNvPr id="3" name="Picture 2" descr="hogE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50686" y="2292436"/>
              <a:ext cx="665565" cy="1336631"/>
            </a:xfrm>
            <a:prstGeom prst="rect">
              <a:avLst/>
            </a:prstGeom>
          </p:spPr>
        </p:pic>
        <p:pic>
          <p:nvPicPr>
            <p:cNvPr id="4" name="Picture 3" descr="hogEx_re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84307" y="2325860"/>
              <a:ext cx="665566" cy="1336633"/>
            </a:xfrm>
            <a:prstGeom prst="rect">
              <a:avLst/>
            </a:prstGeom>
          </p:spPr>
        </p:pic>
        <p:pic>
          <p:nvPicPr>
            <p:cNvPr id="5" name="Picture 4" descr="hogEx_gree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9763" y="2325860"/>
              <a:ext cx="665566" cy="1336633"/>
            </a:xfrm>
            <a:prstGeom prst="rect">
              <a:avLst/>
            </a:prstGeom>
          </p:spPr>
        </p:pic>
        <p:pic>
          <p:nvPicPr>
            <p:cNvPr id="6" name="Picture 5" descr="hogEx_blu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25860"/>
              <a:ext cx="665566" cy="13366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-3692688" y="3595644"/>
              <a:ext cx="835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imagine</a:t>
              </a:r>
            </a:p>
            <a:p>
              <a:pPr algn="ctr"/>
              <a:r>
                <a:rPr lang="en-US" sz="1200" dirty="0" err="1"/>
                <a:t>Inițială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-2756984" y="3617016"/>
              <a:ext cx="1043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A6A6A6"/>
                  </a:solidFill>
                </a:rPr>
                <a:t>tonuri</a:t>
              </a:r>
              <a:r>
                <a:rPr lang="en-US" sz="1200" dirty="0">
                  <a:solidFill>
                    <a:srgbClr val="A6A6A6"/>
                  </a:solidFill>
                </a:rPr>
                <a:t> de </a:t>
              </a:r>
              <a:r>
                <a:rPr lang="en-US" sz="1200" dirty="0" err="1">
                  <a:solidFill>
                    <a:srgbClr val="A6A6A6"/>
                  </a:solidFill>
                </a:rPr>
                <a:t>gri</a:t>
              </a:r>
              <a:endParaRPr lang="en-US" sz="1200" dirty="0">
                <a:solidFill>
                  <a:srgbClr val="A6A6A6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1570948" y="3605382"/>
              <a:ext cx="83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rosu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-852159" y="3602945"/>
              <a:ext cx="83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FF00"/>
                  </a:solidFill>
                </a:rPr>
                <a:t>verde</a:t>
              </a:r>
              <a:endParaRPr lang="en-US" sz="1200" dirty="0">
                <a:solidFill>
                  <a:srgbClr val="00FF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77488" y="3619657"/>
              <a:ext cx="83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FF"/>
                  </a:solidFill>
                </a:rPr>
                <a:t>albastru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609585" y="593794"/>
            <a:ext cx="791683" cy="400110"/>
          </a:xfrm>
          <a:prstGeom prst="rect">
            <a:avLst/>
          </a:prstGeom>
          <a:solidFill>
            <a:srgbClr val="8EB4E3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Clasificator</a:t>
            </a:r>
            <a:r>
              <a:rPr lang="en-US" sz="1000" b="1" dirty="0"/>
              <a:t> </a:t>
            </a:r>
          </a:p>
          <a:p>
            <a:pPr algn="ctr"/>
            <a:r>
              <a:rPr lang="en-US" sz="1000" b="1" dirty="0" err="1"/>
              <a:t>liniar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9525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7" name="AutoShape 4"/>
          <p:cNvSpPr>
            <a:spLocks noChangeArrowheads="1"/>
          </p:cNvSpPr>
          <p:nvPr/>
        </p:nvSpPr>
        <p:spPr bwMode="auto">
          <a:xfrm>
            <a:off x="253704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pic>
        <p:nvPicPr>
          <p:cNvPr id="24678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447800"/>
            <a:ext cx="257175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8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429000"/>
            <a:ext cx="7683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90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2209800"/>
            <a:ext cx="11525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91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4800600"/>
            <a:ext cx="1909763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92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0" y="2209800"/>
            <a:ext cx="776288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93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05600" y="4114800"/>
            <a:ext cx="1160463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794" name="Text Box 14"/>
          <p:cNvSpPr txBox="1">
            <a:spLocks noChangeArrowheads="1"/>
          </p:cNvSpPr>
          <p:nvPr/>
        </p:nvSpPr>
        <p:spPr bwMode="auto">
          <a:xfrm>
            <a:off x="990600" y="3886200"/>
            <a:ext cx="16827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 err="1">
                <a:solidFill>
                  <a:srgbClr val="000000"/>
                </a:solidFill>
              </a:rPr>
              <a:t>necentrat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246795" name="Text Box 15"/>
          <p:cNvSpPr txBox="1">
            <a:spLocks noChangeArrowheads="1"/>
          </p:cNvSpPr>
          <p:nvPr/>
        </p:nvSpPr>
        <p:spPr bwMode="auto">
          <a:xfrm>
            <a:off x="1066800" y="2667000"/>
            <a:ext cx="1524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 err="1">
                <a:solidFill>
                  <a:srgbClr val="000000"/>
                </a:solidFill>
              </a:rPr>
              <a:t>centrat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246796" name="Text Box 16"/>
          <p:cNvSpPr txBox="1">
            <a:spLocks noChangeArrowheads="1"/>
          </p:cNvSpPr>
          <p:nvPr/>
        </p:nvSpPr>
        <p:spPr bwMode="auto">
          <a:xfrm>
            <a:off x="762000" y="5334000"/>
            <a:ext cx="1981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>
                <a:solidFill>
                  <a:srgbClr val="000000"/>
                </a:solidFill>
              </a:rPr>
              <a:t>cubic </a:t>
            </a:r>
            <a:r>
              <a:rPr lang="en-US" sz="2100" b="1" dirty="0" err="1">
                <a:solidFill>
                  <a:srgbClr val="000000"/>
                </a:solidFill>
              </a:rPr>
              <a:t>corectat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246797" name="Text Box 17"/>
          <p:cNvSpPr txBox="1">
            <a:spLocks noChangeArrowheads="1"/>
          </p:cNvSpPr>
          <p:nvPr/>
        </p:nvSpPr>
        <p:spPr bwMode="auto">
          <a:xfrm>
            <a:off x="6781800" y="30480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solidFill>
                  <a:srgbClr val="000000"/>
                </a:solidFill>
              </a:rPr>
              <a:t>diagonal</a:t>
            </a:r>
          </a:p>
        </p:txBody>
      </p:sp>
      <p:sp>
        <p:nvSpPr>
          <p:cNvPr id="246798" name="Text Box 18"/>
          <p:cNvSpPr txBox="1">
            <a:spLocks noChangeArrowheads="1"/>
          </p:cNvSpPr>
          <p:nvPr/>
        </p:nvSpPr>
        <p:spPr bwMode="auto">
          <a:xfrm>
            <a:off x="6934200" y="5410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solidFill>
                  <a:srgbClr val="000000"/>
                </a:solidFill>
              </a:rPr>
              <a:t>Sobel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17" name="TextBox 16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7327692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762000" y="1828800"/>
            <a:ext cx="1752600" cy="14025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09585" y="593794"/>
            <a:ext cx="791683" cy="400110"/>
          </a:xfrm>
          <a:prstGeom prst="rect">
            <a:avLst/>
          </a:prstGeom>
          <a:solidFill>
            <a:srgbClr val="8EB4E3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Clasificator</a:t>
            </a:r>
            <a:r>
              <a:rPr lang="en-US" sz="1000" b="1" dirty="0"/>
              <a:t> </a:t>
            </a:r>
          </a:p>
          <a:p>
            <a:pPr algn="ctr"/>
            <a:r>
              <a:rPr lang="en-US" sz="1000" b="1" dirty="0" err="1"/>
              <a:t>liniar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75517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9629" y="1600200"/>
            <a:ext cx="6321039" cy="478153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/>
              <a:t>histograme</a:t>
            </a:r>
            <a:r>
              <a:rPr lang="en-US" dirty="0"/>
              <a:t> de </a:t>
            </a:r>
            <a:r>
              <a:rPr lang="en-US" dirty="0" err="1"/>
              <a:t>gradienți</a:t>
            </a:r>
            <a:r>
              <a:rPr lang="en-US" dirty="0"/>
              <a:t> </a:t>
            </a:r>
            <a:r>
              <a:rPr lang="en-US" dirty="0" err="1"/>
              <a:t>orientați</a:t>
            </a:r>
            <a:endParaRPr lang="en-US" dirty="0"/>
          </a:p>
          <a:p>
            <a:pPr lvl="1" eaLnBrk="1" hangingPunct="1">
              <a:buFontTx/>
              <a:buChar char="-"/>
            </a:pP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orientare</a:t>
            </a:r>
            <a:r>
              <a:rPr lang="en-US" dirty="0"/>
              <a:t>: 9 </a:t>
            </a:r>
            <a:r>
              <a:rPr lang="en-US" dirty="0" err="1"/>
              <a:t>intervale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orientări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[0</a:t>
            </a:r>
            <a:r>
              <a:rPr lang="en-US" baseline="30000" dirty="0"/>
              <a:t>o</a:t>
            </a:r>
            <a:r>
              <a:rPr lang="en-US" dirty="0"/>
              <a:t>, 180</a:t>
            </a:r>
            <a:r>
              <a:rPr lang="en-US" baseline="30000" dirty="0"/>
              <a:t>o</a:t>
            </a:r>
            <a:r>
              <a:rPr lang="en-US" dirty="0"/>
              <a:t>]</a:t>
            </a:r>
          </a:p>
          <a:p>
            <a:pPr lvl="1" eaLnBrk="1" hangingPunct="1">
              <a:buFontTx/>
              <a:buChar char="-"/>
            </a:pPr>
            <a:endParaRPr lang="en-US" dirty="0"/>
          </a:p>
          <a:p>
            <a:pPr lvl="1" eaLnBrk="1" hangingPunct="1">
              <a:buFontTx/>
              <a:buChar char="-"/>
            </a:pP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celule</a:t>
            </a:r>
            <a:endParaRPr lang="en-US" dirty="0"/>
          </a:p>
          <a:p>
            <a:pPr marL="457200" lvl="1" indent="0" eaLnBrk="1" hangingPunct="1">
              <a:buNone/>
            </a:pPr>
            <a:endParaRPr lang="en-US" dirty="0"/>
          </a:p>
          <a:p>
            <a:pPr marL="457200" lvl="1" indent="0" eaLnBrk="1" hangingPunct="1">
              <a:buNone/>
            </a:pPr>
            <a:r>
              <a:rPr lang="en-US" dirty="0"/>
              <a:t>- </a:t>
            </a:r>
            <a:r>
              <a:rPr lang="en-US" dirty="0" err="1"/>
              <a:t>contribuția</a:t>
            </a:r>
            <a:r>
              <a:rPr lang="en-US" dirty="0"/>
              <a:t> </a:t>
            </a:r>
            <a:r>
              <a:rPr lang="en-US" dirty="0" err="1"/>
              <a:t>fiecărui</a:t>
            </a:r>
            <a:r>
              <a:rPr lang="en-US" dirty="0"/>
              <a:t> pixel direct </a:t>
            </a:r>
            <a:r>
              <a:rPr lang="en-US" dirty="0" err="1"/>
              <a:t>proporțională</a:t>
            </a:r>
            <a:r>
              <a:rPr lang="en-US" dirty="0"/>
              <a:t> cu </a:t>
            </a:r>
            <a:r>
              <a:rPr lang="en-US" dirty="0" err="1"/>
              <a:t>magnitudinea</a:t>
            </a:r>
            <a:r>
              <a:rPr lang="en-US" dirty="0"/>
              <a:t> </a:t>
            </a:r>
            <a:r>
              <a:rPr lang="en-US" dirty="0" err="1"/>
              <a:t>gradientului</a:t>
            </a:r>
            <a:endParaRPr lang="en-US" dirty="0"/>
          </a:p>
        </p:txBody>
      </p:sp>
      <p:sp>
        <p:nvSpPr>
          <p:cNvPr id="247812" name="AutoShape 4"/>
          <p:cNvSpPr>
            <a:spLocks noChangeArrowheads="1"/>
          </p:cNvSpPr>
          <p:nvPr/>
        </p:nvSpPr>
        <p:spPr bwMode="auto">
          <a:xfrm>
            <a:off x="361395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10" name="TextBox 9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327692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  <p:pic>
        <p:nvPicPr>
          <p:cNvPr id="2" name="Picture 1" descr="histogramH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90" y="2163788"/>
            <a:ext cx="1745536" cy="1236702"/>
          </a:xfrm>
          <a:prstGeom prst="rect">
            <a:avLst/>
          </a:prstGeom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7601" y="3507311"/>
            <a:ext cx="1152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6609585" y="593794"/>
            <a:ext cx="791683" cy="400110"/>
          </a:xfrm>
          <a:prstGeom prst="rect">
            <a:avLst/>
          </a:prstGeom>
          <a:solidFill>
            <a:srgbClr val="8EB4E3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Clasificator</a:t>
            </a:r>
            <a:r>
              <a:rPr lang="en-US" sz="1000" b="1" dirty="0"/>
              <a:t> </a:t>
            </a:r>
          </a:p>
          <a:p>
            <a:pPr algn="ctr"/>
            <a:r>
              <a:rPr lang="en-US" sz="1000" b="1" dirty="0" err="1"/>
              <a:t>liniar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12996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9629" y="1600200"/>
            <a:ext cx="6164959" cy="4109771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/>
              <a:t>histograme</a:t>
            </a:r>
            <a:r>
              <a:rPr lang="en-US" dirty="0"/>
              <a:t> de </a:t>
            </a:r>
            <a:r>
              <a:rPr lang="en-US" dirty="0" err="1"/>
              <a:t>gradienți</a:t>
            </a:r>
            <a:r>
              <a:rPr lang="en-US" dirty="0"/>
              <a:t> </a:t>
            </a:r>
            <a:r>
              <a:rPr lang="en-US" dirty="0" err="1"/>
              <a:t>orientați</a:t>
            </a:r>
            <a:endParaRPr lang="en-US" dirty="0"/>
          </a:p>
          <a:p>
            <a:pPr lvl="1" eaLnBrk="1" hangingPunct="1">
              <a:buFontTx/>
              <a:buChar char="-"/>
            </a:pPr>
            <a:r>
              <a:rPr lang="en-US" dirty="0" err="1"/>
              <a:t>interpolare</a:t>
            </a:r>
            <a:r>
              <a:rPr lang="en-US" dirty="0"/>
              <a:t> </a:t>
            </a:r>
            <a:r>
              <a:rPr lang="en-US" dirty="0" err="1"/>
              <a:t>triliniară</a:t>
            </a:r>
            <a:r>
              <a:rPr lang="en-US" dirty="0"/>
              <a:t>:</a:t>
            </a:r>
          </a:p>
          <a:p>
            <a:pPr lvl="1" eaLnBrk="1" hangingPunct="1">
              <a:buFontTx/>
              <a:buChar char="-"/>
            </a:pPr>
            <a:endParaRPr lang="en-US" dirty="0"/>
          </a:p>
          <a:p>
            <a:pPr lvl="2">
              <a:buFontTx/>
              <a:buChar char="-"/>
            </a:pPr>
            <a:r>
              <a:rPr lang="en-US" dirty="0" err="1"/>
              <a:t>liniară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orientare</a:t>
            </a:r>
            <a:endParaRPr lang="en-US" dirty="0"/>
          </a:p>
          <a:p>
            <a:pPr lvl="2">
              <a:buFontTx/>
              <a:buChar char="-"/>
            </a:pPr>
            <a:endParaRPr lang="en-US" dirty="0"/>
          </a:p>
          <a:p>
            <a:pPr lvl="2">
              <a:buFontTx/>
              <a:buChar char="-"/>
            </a:pPr>
            <a:endParaRPr lang="en-US" dirty="0"/>
          </a:p>
          <a:p>
            <a:pPr lvl="2">
              <a:buFontTx/>
              <a:buChar char="-"/>
            </a:pPr>
            <a:endParaRPr lang="en-US" dirty="0"/>
          </a:p>
          <a:p>
            <a:pPr lvl="2">
              <a:buFontTx/>
              <a:buChar char="-"/>
            </a:pPr>
            <a:r>
              <a:rPr lang="en-US" dirty="0" err="1"/>
              <a:t>biliniară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celule</a:t>
            </a:r>
            <a:endParaRPr lang="en-US" dirty="0"/>
          </a:p>
        </p:txBody>
      </p:sp>
      <p:sp>
        <p:nvSpPr>
          <p:cNvPr id="247812" name="AutoShape 4"/>
          <p:cNvSpPr>
            <a:spLocks noChangeArrowheads="1"/>
          </p:cNvSpPr>
          <p:nvPr/>
        </p:nvSpPr>
        <p:spPr bwMode="auto">
          <a:xfrm>
            <a:off x="361395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10" name="TextBox 9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327692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  <p:pic>
        <p:nvPicPr>
          <p:cNvPr id="26" name="Picture 10" descr="cellhistogramsperspecti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5" t="8851" b="15151"/>
          <a:stretch/>
        </p:blipFill>
        <p:spPr bwMode="auto">
          <a:xfrm>
            <a:off x="5105204" y="2802503"/>
            <a:ext cx="887177" cy="11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cellhistogramsperspecti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r="20400"/>
          <a:stretch/>
        </p:blipFill>
        <p:spPr bwMode="auto">
          <a:xfrm>
            <a:off x="4166037" y="4337679"/>
            <a:ext cx="3274523" cy="15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Given the two red points, the blue line is the linear interpolant between the points, and the value y at x may be found by linear interpolation.">
            <a:hlinkClick r:id="rId4" tooltip="Given the two red points, the blue line is the linear interpolant between the points, and the value y at x may be found by linear interpolation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58" y="2802503"/>
            <a:ext cx="1506966" cy="12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:Bilinear interpolation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1550" y="4320460"/>
            <a:ext cx="1570661" cy="1504968"/>
          </a:xfrm>
          <a:prstGeom prst="rect">
            <a:avLst/>
          </a:prstGeom>
          <a:noFill/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609585" y="593794"/>
            <a:ext cx="791683" cy="400110"/>
          </a:xfrm>
          <a:prstGeom prst="rect">
            <a:avLst/>
          </a:prstGeom>
          <a:solidFill>
            <a:srgbClr val="8EB4E3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Clasificator</a:t>
            </a:r>
            <a:r>
              <a:rPr lang="en-US" sz="1000" b="1" dirty="0"/>
              <a:t> </a:t>
            </a:r>
          </a:p>
          <a:p>
            <a:pPr algn="ctr"/>
            <a:r>
              <a:rPr lang="en-US" sz="1000" b="1" dirty="0" err="1"/>
              <a:t>liniar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1392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9629" y="1600200"/>
            <a:ext cx="6511303" cy="4951957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dirty="0" err="1"/>
              <a:t>exemplu</a:t>
            </a:r>
            <a:r>
              <a:rPr lang="en-US" dirty="0"/>
              <a:t> de </a:t>
            </a:r>
            <a:r>
              <a:rPr lang="en-US" dirty="0" err="1"/>
              <a:t>interpolare</a:t>
            </a:r>
            <a:endParaRPr lang="en-US" dirty="0"/>
          </a:p>
          <a:p>
            <a:pPr lvl="1" eaLnBrk="1" hangingPunct="1">
              <a:buFontTx/>
              <a:buChar char="-"/>
            </a:pPr>
            <a:r>
              <a:rPr lang="en-US" dirty="0" err="1"/>
              <a:t>interpolare</a:t>
            </a:r>
            <a:r>
              <a:rPr lang="en-US" dirty="0"/>
              <a:t> </a:t>
            </a:r>
            <a:r>
              <a:rPr lang="en-US" dirty="0" err="1"/>
              <a:t>triliniară</a:t>
            </a:r>
            <a:r>
              <a:rPr lang="en-US" dirty="0"/>
              <a:t>:</a:t>
            </a:r>
          </a:p>
          <a:p>
            <a:pPr lvl="2">
              <a:buFontTx/>
              <a:buChar char="-"/>
            </a:pPr>
            <a:r>
              <a:rPr lang="en-US" dirty="0" err="1"/>
              <a:t>liniară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orientare</a:t>
            </a:r>
            <a:endParaRPr lang="en-US" dirty="0"/>
          </a:p>
          <a:p>
            <a:pPr lvl="3">
              <a:buFontTx/>
              <a:buChar char="-"/>
            </a:pPr>
            <a:r>
              <a:rPr lang="en-US" dirty="0" err="1"/>
              <a:t>Θ</a:t>
            </a:r>
            <a:r>
              <a:rPr lang="en-US" dirty="0"/>
              <a:t> = 85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  <a:p>
            <a:pPr lvl="3">
              <a:buFontTx/>
              <a:buChar char="-"/>
            </a:pPr>
            <a:r>
              <a:rPr lang="en-US" dirty="0" err="1"/>
              <a:t>distanțe</a:t>
            </a:r>
            <a:r>
              <a:rPr lang="en-US" dirty="0"/>
              <a:t> </a:t>
            </a:r>
            <a:r>
              <a:rPr lang="en-US" dirty="0" err="1"/>
              <a:t>față</a:t>
            </a:r>
            <a:r>
              <a:rPr lang="en-US" dirty="0"/>
              <a:t> de </a:t>
            </a:r>
            <a:r>
              <a:rPr lang="en-US" dirty="0" err="1"/>
              <a:t>centri</a:t>
            </a:r>
            <a:r>
              <a:rPr lang="en-US" dirty="0"/>
              <a:t> 70</a:t>
            </a:r>
            <a:r>
              <a:rPr lang="en-US" baseline="30000" dirty="0"/>
              <a:t>o</a:t>
            </a:r>
            <a:r>
              <a:rPr lang="en-US" dirty="0"/>
              <a:t>, 90</a:t>
            </a:r>
            <a:r>
              <a:rPr lang="en-US" baseline="30000" dirty="0"/>
              <a:t>o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de 15</a:t>
            </a:r>
            <a:r>
              <a:rPr lang="en-US" baseline="30000" dirty="0"/>
              <a:t>o</a:t>
            </a:r>
            <a:r>
              <a:rPr lang="en-US" dirty="0"/>
              <a:t>, 5</a:t>
            </a:r>
            <a:r>
              <a:rPr lang="en-US" baseline="30000" dirty="0"/>
              <a:t>o</a:t>
            </a:r>
            <a:endParaRPr lang="en-US" dirty="0"/>
          </a:p>
          <a:p>
            <a:pPr lvl="3">
              <a:buFontTx/>
              <a:buChar char="-"/>
            </a:pPr>
            <a:r>
              <a:rPr lang="en-US" dirty="0"/>
              <a:t>5/20 = ¼ </a:t>
            </a:r>
            <a:r>
              <a:rPr lang="en-US" dirty="0" err="1"/>
              <a:t>contribuție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intervalul</a:t>
            </a:r>
            <a:r>
              <a:rPr lang="en-US" dirty="0"/>
              <a:t> cu </a:t>
            </a:r>
            <a:r>
              <a:rPr lang="en-US" dirty="0" err="1"/>
              <a:t>centru</a:t>
            </a:r>
            <a:r>
              <a:rPr lang="en-US" dirty="0"/>
              <a:t> 70</a:t>
            </a:r>
            <a:r>
              <a:rPr lang="en-US" baseline="30000" dirty="0"/>
              <a:t>o</a:t>
            </a:r>
            <a:endParaRPr lang="en-US" dirty="0"/>
          </a:p>
          <a:p>
            <a:pPr lvl="3">
              <a:buFontTx/>
              <a:buChar char="-"/>
            </a:pPr>
            <a:r>
              <a:rPr lang="en-US" dirty="0"/>
              <a:t>15/20 = ¾ </a:t>
            </a:r>
            <a:r>
              <a:rPr lang="en-US" dirty="0" err="1"/>
              <a:t>contibuție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intervalul</a:t>
            </a:r>
            <a:r>
              <a:rPr lang="en-US" dirty="0"/>
              <a:t> cu </a:t>
            </a:r>
            <a:r>
              <a:rPr lang="en-US" dirty="0" err="1"/>
              <a:t>centru</a:t>
            </a:r>
            <a:r>
              <a:rPr lang="en-US" dirty="0"/>
              <a:t> 90</a:t>
            </a:r>
            <a:r>
              <a:rPr lang="en-US" baseline="30000" dirty="0"/>
              <a:t>o</a:t>
            </a:r>
            <a:endParaRPr lang="en-US" dirty="0"/>
          </a:p>
          <a:p>
            <a:pPr lvl="3">
              <a:buFontTx/>
              <a:buChar char="-"/>
            </a:pPr>
            <a:r>
              <a:rPr lang="en-US" dirty="0"/>
              <a:t>‘soft-assignment’ </a:t>
            </a:r>
          </a:p>
          <a:p>
            <a:pPr lvl="3">
              <a:buFontTx/>
              <a:buChar char="-"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2">
              <a:buFontTx/>
              <a:buChar char="-"/>
            </a:pPr>
            <a:r>
              <a:rPr lang="en-US" dirty="0" err="1"/>
              <a:t>biliniară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celule</a:t>
            </a:r>
            <a:endParaRPr lang="en-US" dirty="0"/>
          </a:p>
          <a:p>
            <a:pPr lvl="3">
              <a:buFontTx/>
              <a:buChar char="-"/>
            </a:pPr>
            <a:r>
              <a:rPr lang="en-US" dirty="0" err="1"/>
              <a:t>distanțe</a:t>
            </a:r>
            <a:r>
              <a:rPr lang="en-US" dirty="0"/>
              <a:t> </a:t>
            </a:r>
            <a:r>
              <a:rPr lang="en-US" dirty="0" err="1"/>
              <a:t>față</a:t>
            </a:r>
            <a:r>
              <a:rPr lang="en-US" dirty="0"/>
              <a:t> de </a:t>
            </a:r>
            <a:r>
              <a:rPr lang="en-US" dirty="0" err="1"/>
              <a:t>centri</a:t>
            </a:r>
            <a:r>
              <a:rPr lang="en-US" dirty="0"/>
              <a:t> </a:t>
            </a:r>
            <a:r>
              <a:rPr lang="en-US" dirty="0" err="1"/>
              <a:t>celulelor</a:t>
            </a:r>
            <a:r>
              <a:rPr lang="en-US" dirty="0"/>
              <a:t>: </a:t>
            </a:r>
            <a:r>
              <a:rPr lang="en-US" dirty="0" err="1"/>
              <a:t>stânga</a:t>
            </a:r>
            <a:r>
              <a:rPr lang="en-US" dirty="0"/>
              <a:t> – 2, </a:t>
            </a:r>
            <a:r>
              <a:rPr lang="en-US" dirty="0" err="1"/>
              <a:t>dreapta</a:t>
            </a:r>
            <a:r>
              <a:rPr lang="en-US" dirty="0"/>
              <a:t> – 6, </a:t>
            </a:r>
            <a:r>
              <a:rPr lang="en-US" dirty="0" err="1"/>
              <a:t>sus</a:t>
            </a:r>
            <a:r>
              <a:rPr lang="en-US" dirty="0"/>
              <a:t> – 2, </a:t>
            </a:r>
            <a:r>
              <a:rPr lang="en-US" dirty="0" err="1"/>
              <a:t>jos</a:t>
            </a:r>
            <a:r>
              <a:rPr lang="en-US" dirty="0"/>
              <a:t> – 6</a:t>
            </a:r>
          </a:p>
          <a:p>
            <a:pPr lvl="3">
              <a:buFontTx/>
              <a:buChar char="-"/>
            </a:pPr>
            <a:r>
              <a:rPr lang="en-US" dirty="0" err="1"/>
              <a:t>contribuții</a:t>
            </a:r>
            <a:r>
              <a:rPr lang="en-US" dirty="0"/>
              <a:t> </a:t>
            </a:r>
            <a:r>
              <a:rPr lang="en-US" dirty="0" err="1"/>
              <a:t>parțiale</a:t>
            </a:r>
            <a:r>
              <a:rPr lang="en-US" dirty="0"/>
              <a:t>: 6/8 = ¾  - </a:t>
            </a:r>
            <a:r>
              <a:rPr lang="en-US" dirty="0" err="1"/>
              <a:t>stânga</a:t>
            </a:r>
            <a:r>
              <a:rPr lang="en-US" dirty="0"/>
              <a:t>, 2/8 = ¼ </a:t>
            </a:r>
            <a:r>
              <a:rPr lang="en-US" dirty="0" err="1"/>
              <a:t>dreapta</a:t>
            </a:r>
            <a:endParaRPr lang="en-US" dirty="0"/>
          </a:p>
          <a:p>
            <a:pPr lvl="3">
              <a:buFontTx/>
              <a:buChar char="-"/>
            </a:pPr>
            <a:r>
              <a:rPr lang="en-US" dirty="0" err="1"/>
              <a:t>contribuții</a:t>
            </a:r>
            <a:r>
              <a:rPr lang="en-US" dirty="0"/>
              <a:t> </a:t>
            </a:r>
            <a:r>
              <a:rPr lang="en-US" dirty="0" err="1"/>
              <a:t>parțiale</a:t>
            </a:r>
            <a:r>
              <a:rPr lang="en-US" dirty="0"/>
              <a:t>: 6/8 = ¾  - </a:t>
            </a:r>
            <a:r>
              <a:rPr lang="en-US" dirty="0" err="1"/>
              <a:t>sus</a:t>
            </a:r>
            <a:r>
              <a:rPr lang="en-US" dirty="0"/>
              <a:t>, 2/8 = ¼ </a:t>
            </a:r>
            <a:r>
              <a:rPr lang="en-US" dirty="0" err="1"/>
              <a:t>jos</a:t>
            </a:r>
            <a:endParaRPr lang="en-US" dirty="0"/>
          </a:p>
          <a:p>
            <a:pPr lvl="3">
              <a:buFontTx/>
              <a:buChar char="-"/>
            </a:pPr>
            <a:r>
              <a:rPr lang="en-US" dirty="0" err="1"/>
              <a:t>contribuții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:  </a:t>
            </a:r>
          </a:p>
          <a:p>
            <a:pPr lvl="4">
              <a:buFontTx/>
              <a:buChar char="-"/>
            </a:pPr>
            <a:r>
              <a:rPr lang="en-US" dirty="0"/>
              <a:t>6/8 * 6/8 = 9/16 </a:t>
            </a:r>
            <a:r>
              <a:rPr lang="en-US" dirty="0" err="1"/>
              <a:t>stânga</a:t>
            </a:r>
            <a:r>
              <a:rPr lang="en-US" dirty="0"/>
              <a:t> – </a:t>
            </a:r>
            <a:r>
              <a:rPr lang="en-US" dirty="0" err="1"/>
              <a:t>sus</a:t>
            </a:r>
            <a:endParaRPr lang="en-US" dirty="0"/>
          </a:p>
          <a:p>
            <a:pPr lvl="4">
              <a:buFontTx/>
              <a:buChar char="-"/>
            </a:pPr>
            <a:r>
              <a:rPr lang="en-US" dirty="0"/>
              <a:t>6/8 * 2/8 = 3/16 </a:t>
            </a:r>
            <a:r>
              <a:rPr lang="en-US" dirty="0" err="1"/>
              <a:t>stânga</a:t>
            </a:r>
            <a:r>
              <a:rPr lang="en-US" dirty="0"/>
              <a:t> – </a:t>
            </a:r>
            <a:r>
              <a:rPr lang="en-US" dirty="0" err="1"/>
              <a:t>jos</a:t>
            </a:r>
            <a:endParaRPr lang="en-US" dirty="0"/>
          </a:p>
          <a:p>
            <a:pPr lvl="4">
              <a:buFontTx/>
              <a:buChar char="-"/>
            </a:pPr>
            <a:r>
              <a:rPr lang="en-US" dirty="0"/>
              <a:t>2/8 * 6/8 = 3/16 </a:t>
            </a:r>
            <a:r>
              <a:rPr lang="en-US" dirty="0" err="1"/>
              <a:t>dreapta</a:t>
            </a:r>
            <a:r>
              <a:rPr lang="en-US" dirty="0"/>
              <a:t> – </a:t>
            </a:r>
            <a:r>
              <a:rPr lang="en-US" dirty="0" err="1"/>
              <a:t>sus</a:t>
            </a:r>
            <a:endParaRPr lang="en-US" dirty="0"/>
          </a:p>
          <a:p>
            <a:pPr lvl="4">
              <a:buFontTx/>
              <a:buChar char="-"/>
            </a:pPr>
            <a:r>
              <a:rPr lang="en-US" dirty="0"/>
              <a:t>2/8 * 2/8 = 1/16 </a:t>
            </a:r>
            <a:r>
              <a:rPr lang="en-US" dirty="0" err="1"/>
              <a:t>dreapta</a:t>
            </a:r>
            <a:r>
              <a:rPr lang="en-US" dirty="0"/>
              <a:t> -</a:t>
            </a:r>
            <a:r>
              <a:rPr lang="en-US" dirty="0" err="1"/>
              <a:t>jos</a:t>
            </a:r>
            <a:endParaRPr lang="en-US" dirty="0"/>
          </a:p>
        </p:txBody>
      </p:sp>
      <p:sp>
        <p:nvSpPr>
          <p:cNvPr id="247812" name="AutoShape 4"/>
          <p:cNvSpPr>
            <a:spLocks noChangeArrowheads="1"/>
          </p:cNvSpPr>
          <p:nvPr/>
        </p:nvSpPr>
        <p:spPr bwMode="auto">
          <a:xfrm>
            <a:off x="361395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10" name="TextBox 9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327692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  <p:pic>
        <p:nvPicPr>
          <p:cNvPr id="28" name="Picture 4" descr="line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90" y="2208107"/>
            <a:ext cx="1622425" cy="1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biline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086" y="4183438"/>
            <a:ext cx="2198300" cy="219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53533" y="3348199"/>
            <a:ext cx="187802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Orientarea</a:t>
            </a:r>
            <a:r>
              <a:rPr lang="en-US" sz="1000" b="1" dirty="0"/>
              <a:t> </a:t>
            </a:r>
            <a:r>
              <a:rPr lang="en-US" sz="1000" b="1" dirty="0" err="1"/>
              <a:t>gradienților</a:t>
            </a:r>
            <a:endParaRPr 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609585" y="593794"/>
            <a:ext cx="791683" cy="400110"/>
          </a:xfrm>
          <a:prstGeom prst="rect">
            <a:avLst/>
          </a:prstGeom>
          <a:solidFill>
            <a:srgbClr val="8EB4E3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Clasificator</a:t>
            </a:r>
            <a:r>
              <a:rPr lang="en-US" sz="1000" b="1" dirty="0"/>
              <a:t> </a:t>
            </a:r>
          </a:p>
          <a:p>
            <a:pPr algn="ctr"/>
            <a:r>
              <a:rPr lang="en-US" sz="1000" b="1" dirty="0" err="1"/>
              <a:t>liniar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8514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9629" y="1600200"/>
            <a:ext cx="6321039" cy="478153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/>
              <a:t>histograme</a:t>
            </a:r>
            <a:r>
              <a:rPr lang="en-US" dirty="0"/>
              <a:t> de </a:t>
            </a:r>
            <a:r>
              <a:rPr lang="en-US" dirty="0" err="1"/>
              <a:t>gradienți</a:t>
            </a:r>
            <a:r>
              <a:rPr lang="en-US" dirty="0"/>
              <a:t> </a:t>
            </a:r>
            <a:r>
              <a:rPr lang="en-US" dirty="0" err="1"/>
              <a:t>orientați</a:t>
            </a:r>
            <a:endParaRPr lang="en-US" dirty="0"/>
          </a:p>
          <a:p>
            <a:pPr lvl="1" eaLnBrk="1" hangingPunct="1">
              <a:buFontTx/>
              <a:buChar char="-"/>
            </a:pP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orientare</a:t>
            </a:r>
            <a:r>
              <a:rPr lang="en-US" dirty="0"/>
              <a:t>: 9 </a:t>
            </a:r>
            <a:r>
              <a:rPr lang="en-US" dirty="0" err="1"/>
              <a:t>intervale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orientări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[0</a:t>
            </a:r>
            <a:r>
              <a:rPr lang="en-US" baseline="30000" dirty="0"/>
              <a:t>o</a:t>
            </a:r>
            <a:r>
              <a:rPr lang="en-US" dirty="0"/>
              <a:t>, 180</a:t>
            </a:r>
            <a:r>
              <a:rPr lang="en-US" baseline="30000" dirty="0"/>
              <a:t>o</a:t>
            </a:r>
            <a:r>
              <a:rPr lang="en-US" dirty="0"/>
              <a:t>]</a:t>
            </a:r>
          </a:p>
          <a:p>
            <a:pPr lvl="1" eaLnBrk="1" hangingPunct="1">
              <a:buFontTx/>
              <a:buChar char="-"/>
            </a:pPr>
            <a:endParaRPr lang="en-US" dirty="0"/>
          </a:p>
          <a:p>
            <a:pPr lvl="1" eaLnBrk="1" hangingPunct="1">
              <a:buFontTx/>
              <a:buChar char="-"/>
            </a:pP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celule</a:t>
            </a:r>
            <a:endParaRPr lang="en-US" dirty="0"/>
          </a:p>
          <a:p>
            <a:pPr marL="457200" lvl="1" indent="0" eaLnBrk="1" hangingPunct="1">
              <a:buNone/>
            </a:pPr>
            <a:endParaRPr lang="en-US" dirty="0"/>
          </a:p>
          <a:p>
            <a:pPr marL="457200" lvl="1" indent="0" eaLnBrk="1" hangingPunct="1">
              <a:buNone/>
            </a:pPr>
            <a:r>
              <a:rPr lang="en-US" dirty="0"/>
              <a:t>- </a:t>
            </a:r>
            <a:r>
              <a:rPr lang="en-US" dirty="0" err="1"/>
              <a:t>contribuția</a:t>
            </a:r>
            <a:r>
              <a:rPr lang="en-US" dirty="0"/>
              <a:t> </a:t>
            </a:r>
            <a:r>
              <a:rPr lang="en-US" dirty="0" err="1"/>
              <a:t>fiecărui</a:t>
            </a:r>
            <a:r>
              <a:rPr lang="en-US" dirty="0"/>
              <a:t> pixel direct </a:t>
            </a:r>
            <a:r>
              <a:rPr lang="en-US" dirty="0" err="1"/>
              <a:t>proporțională</a:t>
            </a:r>
            <a:r>
              <a:rPr lang="en-US" dirty="0"/>
              <a:t> cu </a:t>
            </a:r>
            <a:r>
              <a:rPr lang="en-US" dirty="0" err="1"/>
              <a:t>magnitudinea</a:t>
            </a:r>
            <a:r>
              <a:rPr lang="en-US" dirty="0"/>
              <a:t> </a:t>
            </a:r>
            <a:r>
              <a:rPr lang="en-US" dirty="0" err="1"/>
              <a:t>gradientului</a:t>
            </a:r>
            <a:endParaRPr lang="en-US" dirty="0"/>
          </a:p>
        </p:txBody>
      </p:sp>
      <p:sp>
        <p:nvSpPr>
          <p:cNvPr id="247812" name="AutoShape 4"/>
          <p:cNvSpPr>
            <a:spLocks noChangeArrowheads="1"/>
          </p:cNvSpPr>
          <p:nvPr/>
        </p:nvSpPr>
        <p:spPr bwMode="auto">
          <a:xfrm>
            <a:off x="361395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10" name="TextBox 9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327692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  <p:pic>
        <p:nvPicPr>
          <p:cNvPr id="2" name="Picture 1" descr="histogramH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90" y="2163788"/>
            <a:ext cx="1745536" cy="1236702"/>
          </a:xfrm>
          <a:prstGeom prst="rect">
            <a:avLst/>
          </a:prstGeom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7601" y="3507311"/>
            <a:ext cx="1152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6609585" y="593794"/>
            <a:ext cx="791683" cy="400110"/>
          </a:xfrm>
          <a:prstGeom prst="rect">
            <a:avLst/>
          </a:prstGeom>
          <a:solidFill>
            <a:srgbClr val="8EB4E3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Clasificator</a:t>
            </a:r>
            <a:r>
              <a:rPr lang="en-US" sz="1000" b="1" dirty="0"/>
              <a:t> </a:t>
            </a:r>
          </a:p>
          <a:p>
            <a:pPr algn="ctr"/>
            <a:r>
              <a:rPr lang="en-US" sz="1000" b="1" dirty="0" err="1"/>
              <a:t>liniar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4952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9" name="AutoShape 4"/>
          <p:cNvSpPr>
            <a:spLocks noChangeArrowheads="1"/>
          </p:cNvSpPr>
          <p:nvPr/>
        </p:nvSpPr>
        <p:spPr bwMode="auto">
          <a:xfrm>
            <a:off x="48006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11" name="TextBox 10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315335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  <p:pic>
        <p:nvPicPr>
          <p:cNvPr id="29" name="Picture 4" descr="descriptordet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38" y="4013377"/>
            <a:ext cx="3729037" cy="153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01546" y="4055710"/>
            <a:ext cx="71402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55998" y="4848713"/>
            <a:ext cx="141816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Suprapunere</a:t>
            </a:r>
            <a:r>
              <a:rPr lang="en-US" dirty="0"/>
              <a:t> de </a:t>
            </a:r>
            <a:r>
              <a:rPr lang="en-US" dirty="0" err="1"/>
              <a:t>blocuri</a:t>
            </a:r>
            <a:endParaRPr lang="en-US" dirty="0"/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51860" y="133154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600" dirty="0"/>
              <a:t>bloc = </a:t>
            </a:r>
            <a:r>
              <a:rPr lang="en-US" sz="2600" dirty="0" err="1"/>
              <a:t>grup</a:t>
            </a:r>
            <a:r>
              <a:rPr lang="en-US" sz="2600" dirty="0"/>
              <a:t> de 2x2 </a:t>
            </a:r>
            <a:r>
              <a:rPr lang="en-US" sz="2600" dirty="0" err="1"/>
              <a:t>celule</a:t>
            </a:r>
            <a:endParaRPr lang="en-US" sz="2600" dirty="0"/>
          </a:p>
          <a:p>
            <a:pPr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 err="1"/>
              <a:t>histograma</a:t>
            </a:r>
            <a:r>
              <a:rPr lang="en-US" sz="2600" dirty="0"/>
              <a:t> </a:t>
            </a:r>
            <a:r>
              <a:rPr lang="en-US" sz="2600" dirty="0" err="1"/>
              <a:t>blocului</a:t>
            </a:r>
            <a:r>
              <a:rPr lang="en-US" sz="2600" dirty="0"/>
              <a:t> = </a:t>
            </a:r>
            <a:r>
              <a:rPr lang="en-US" sz="2600" dirty="0" err="1"/>
              <a:t>concatenarea</a:t>
            </a:r>
            <a:r>
              <a:rPr lang="en-US" sz="2600" dirty="0"/>
              <a:t> </a:t>
            </a:r>
            <a:r>
              <a:rPr lang="en-US" sz="2600" dirty="0" err="1"/>
              <a:t>histogramelor</a:t>
            </a:r>
            <a:r>
              <a:rPr lang="en-US" sz="2600" dirty="0"/>
              <a:t> </a:t>
            </a:r>
            <a:r>
              <a:rPr lang="en-US" sz="2600" dirty="0" err="1"/>
              <a:t>celor</a:t>
            </a:r>
            <a:r>
              <a:rPr lang="en-US" sz="2600" dirty="0"/>
              <a:t> 4 </a:t>
            </a:r>
            <a:r>
              <a:rPr lang="en-US" sz="2600" dirty="0" err="1"/>
              <a:t>celule</a:t>
            </a:r>
            <a:r>
              <a:rPr lang="en-US" sz="2600" dirty="0"/>
              <a:t> </a:t>
            </a:r>
            <a:r>
              <a:rPr lang="en-US" sz="2600" dirty="0" err="1"/>
              <a:t>componente</a:t>
            </a:r>
            <a:r>
              <a:rPr lang="en-US" sz="2600" dirty="0"/>
              <a:t> (</a:t>
            </a:r>
            <a:r>
              <a:rPr lang="en-US" sz="2600" dirty="0" err="1"/>
              <a:t>histogramele</a:t>
            </a:r>
            <a:r>
              <a:rPr lang="en-US" sz="2600" dirty="0"/>
              <a:t> </a:t>
            </a:r>
            <a:r>
              <a:rPr lang="en-US" sz="2600" dirty="0" err="1"/>
              <a:t>sunt</a:t>
            </a:r>
            <a:r>
              <a:rPr lang="en-US" sz="2600" dirty="0"/>
              <a:t> </a:t>
            </a:r>
            <a:r>
              <a:rPr lang="en-US" sz="2600" dirty="0" err="1"/>
              <a:t>normalizate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funcție</a:t>
            </a:r>
            <a:r>
              <a:rPr lang="en-US" sz="2600" dirty="0"/>
              <a:t> de bloc)</a:t>
            </a:r>
          </a:p>
          <a:p>
            <a:pPr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/>
              <a:t>o </a:t>
            </a:r>
            <a:r>
              <a:rPr lang="en-US" sz="2600" dirty="0" err="1"/>
              <a:t>celulă</a:t>
            </a:r>
            <a:r>
              <a:rPr lang="en-US" sz="2600" dirty="0"/>
              <a:t> face parte din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blocuri</a:t>
            </a:r>
            <a:endParaRPr lang="en-US" sz="2600" dirty="0"/>
          </a:p>
          <a:p>
            <a:pPr lvl="1"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 err="1"/>
              <a:t>normalizare</a:t>
            </a:r>
            <a:endParaRPr lang="en-US" sz="2600" dirty="0"/>
          </a:p>
          <a:p>
            <a:pPr lvl="1">
              <a:lnSpc>
                <a:spcPct val="90000"/>
              </a:lnSpc>
            </a:pPr>
            <a:r>
              <a:rPr lang="en-US" sz="2200" dirty="0" err="1"/>
              <a:t>diferite</a:t>
            </a:r>
            <a:r>
              <a:rPr lang="en-US" sz="2200" dirty="0"/>
              <a:t> </a:t>
            </a:r>
            <a:r>
              <a:rPr lang="en-US" sz="2200" dirty="0" err="1"/>
              <a:t>normalizări</a:t>
            </a:r>
            <a:r>
              <a:rPr lang="en-US" sz="2200" dirty="0"/>
              <a:t> </a:t>
            </a:r>
            <a:r>
              <a:rPr lang="en-US" sz="2200" dirty="0" err="1"/>
              <a:t>posibile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59" y="5912015"/>
            <a:ext cx="1871532" cy="65286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88" y="5880696"/>
            <a:ext cx="2184905" cy="713794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18" y="5857511"/>
            <a:ext cx="2151944" cy="73419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96185" y="5678487"/>
            <a:ext cx="2609233" cy="109944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609585" y="593794"/>
            <a:ext cx="791683" cy="400110"/>
          </a:xfrm>
          <a:prstGeom prst="rect">
            <a:avLst/>
          </a:prstGeom>
          <a:solidFill>
            <a:srgbClr val="8EB4E3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Clasificator</a:t>
            </a:r>
            <a:r>
              <a:rPr lang="en-US" sz="1000" b="1" dirty="0"/>
              <a:t> </a:t>
            </a:r>
          </a:p>
          <a:p>
            <a:pPr algn="ctr"/>
            <a:r>
              <a:rPr lang="en-US" sz="1000" b="1" dirty="0" err="1"/>
              <a:t>liniar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8105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57200" y="155786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concatenare</a:t>
            </a:r>
            <a:r>
              <a:rPr lang="en-US" sz="2800" dirty="0"/>
              <a:t> de </a:t>
            </a:r>
            <a:r>
              <a:rPr lang="en-US" sz="2800" dirty="0" err="1"/>
              <a:t>histograme</a:t>
            </a:r>
            <a:r>
              <a:rPr lang="en-US" sz="2800" dirty="0"/>
              <a:t> de </a:t>
            </a:r>
            <a:r>
              <a:rPr lang="en-US" sz="2800" dirty="0" err="1"/>
              <a:t>blocuri</a:t>
            </a:r>
            <a:endParaRPr lang="en-US" sz="2800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250883" name="AutoShape 4"/>
          <p:cNvSpPr>
            <a:spLocks noChangeArrowheads="1"/>
          </p:cNvSpPr>
          <p:nvPr/>
        </p:nvSpPr>
        <p:spPr bwMode="auto">
          <a:xfrm>
            <a:off x="589083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327692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86104" y="3811792"/>
            <a:ext cx="4896739" cy="1790383"/>
            <a:chOff x="4919024" y="2887258"/>
            <a:chExt cx="4896739" cy="1790383"/>
          </a:xfrm>
        </p:grpSpPr>
        <p:sp>
          <p:nvSpPr>
            <p:cNvPr id="22" name="TextBox 21"/>
            <p:cNvSpPr txBox="1"/>
            <p:nvPr/>
          </p:nvSpPr>
          <p:spPr>
            <a:xfrm>
              <a:off x="4919024" y="3520559"/>
              <a:ext cx="3899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dimensiune</a:t>
              </a:r>
              <a:r>
                <a:rPr lang="en-US" dirty="0"/>
                <a:t> HOG = 15 x 7 x 4 x 9 = 3780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17224" y="4308309"/>
              <a:ext cx="101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 </a:t>
              </a:r>
              <a:r>
                <a:rPr lang="en-US" dirty="0" err="1"/>
                <a:t>blocuri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01188" y="2887258"/>
              <a:ext cx="1842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 </a:t>
              </a:r>
              <a:r>
                <a:rPr lang="en-US" dirty="0" err="1"/>
                <a:t>orientări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39057" y="4303563"/>
              <a:ext cx="2276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 </a:t>
              </a:r>
              <a:r>
                <a:rPr lang="en-US" dirty="0" err="1"/>
                <a:t>celule</a:t>
              </a:r>
              <a:r>
                <a:rPr lang="en-US" dirty="0"/>
                <a:t> </a:t>
              </a:r>
              <a:r>
                <a:rPr lang="en-US" dirty="0" err="1"/>
                <a:t>în</a:t>
              </a:r>
              <a:r>
                <a:rPr lang="en-US" dirty="0"/>
                <a:t> bloc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7124085" y="4010069"/>
              <a:ext cx="24911" cy="4184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7921211" y="3256590"/>
              <a:ext cx="35386" cy="3666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7631077" y="3845025"/>
              <a:ext cx="20544" cy="5452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ight Brace 29"/>
            <p:cNvSpPr/>
            <p:nvPr/>
          </p:nvSpPr>
          <p:spPr>
            <a:xfrm rot="5400000">
              <a:off x="6941721" y="3650093"/>
              <a:ext cx="270760" cy="578622"/>
            </a:xfrm>
            <a:prstGeom prst="rightBrace">
              <a:avLst>
                <a:gd name="adj1" fmla="val 8333"/>
                <a:gd name="adj2" fmla="val 4657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376958" y="6623334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  <p:pic>
        <p:nvPicPr>
          <p:cNvPr id="31" name="Picture 10" descr="finaldescrip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84" y="2164948"/>
            <a:ext cx="40513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Content Placeholder 3" descr="hogdescriptorvisu_pers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1" r="-3002"/>
          <a:stretch/>
        </p:blipFill>
        <p:spPr>
          <a:xfrm>
            <a:off x="6624779" y="2022681"/>
            <a:ext cx="2384777" cy="4525963"/>
          </a:xfrm>
        </p:spPr>
      </p:pic>
      <p:sp>
        <p:nvSpPr>
          <p:cNvPr id="33" name="TextBox 32"/>
          <p:cNvSpPr txBox="1"/>
          <p:nvPr/>
        </p:nvSpPr>
        <p:spPr>
          <a:xfrm>
            <a:off x="6609585" y="593794"/>
            <a:ext cx="791683" cy="400110"/>
          </a:xfrm>
          <a:prstGeom prst="rect">
            <a:avLst/>
          </a:prstGeom>
          <a:solidFill>
            <a:srgbClr val="8EB4E3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Clasificator</a:t>
            </a:r>
            <a:r>
              <a:rPr lang="en-US" sz="1000" b="1" dirty="0"/>
              <a:t> </a:t>
            </a:r>
          </a:p>
          <a:p>
            <a:pPr algn="ctr"/>
            <a:r>
              <a:rPr lang="en-US" sz="1000" b="1" dirty="0" err="1"/>
              <a:t>liniar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913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57200" y="155786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vizualizare</a:t>
            </a:r>
            <a:r>
              <a:rPr lang="en-US" sz="2800" dirty="0"/>
              <a:t> descriptor</a:t>
            </a:r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250883" name="AutoShape 4"/>
          <p:cNvSpPr>
            <a:spLocks noChangeArrowheads="1"/>
          </p:cNvSpPr>
          <p:nvPr/>
        </p:nvSpPr>
        <p:spPr bwMode="auto">
          <a:xfrm>
            <a:off x="589083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100" b="1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685" y="451866"/>
            <a:ext cx="8476775" cy="707886"/>
            <a:chOff x="30705" y="279260"/>
            <a:chExt cx="8476775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30705" y="379219"/>
              <a:ext cx="9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imagine</a:t>
              </a:r>
            </a:p>
            <a:p>
              <a:pPr algn="ctr"/>
              <a:r>
                <a:rPr lang="en-US" sz="1200" b="1" dirty="0" err="1"/>
                <a:t>Inițială</a:t>
              </a:r>
              <a:endParaRPr lang="en-US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62179" y="331568"/>
              <a:ext cx="848487" cy="5539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Gamma &amp; </a:t>
              </a:r>
            </a:p>
            <a:p>
              <a:pPr algn="ctr"/>
              <a:r>
                <a:rPr lang="en-US" sz="1000" b="1" dirty="0" err="1"/>
                <a:t>culoare</a:t>
              </a:r>
              <a:endParaRPr lang="en-US" sz="1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7305" y="408512"/>
              <a:ext cx="756704" cy="400110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calculează</a:t>
              </a:r>
              <a:r>
                <a:rPr lang="en-US" sz="1000" b="1" dirty="0"/>
                <a:t> </a:t>
              </a:r>
              <a:r>
                <a:rPr lang="en-US" sz="1000" b="1" dirty="0" err="1"/>
                <a:t>gradienți</a:t>
              </a:r>
              <a:endParaRPr lang="en-US" sz="1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22205" y="334696"/>
              <a:ext cx="827825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HOG </a:t>
              </a:r>
              <a:r>
                <a:rPr lang="en-US" sz="1000" b="1" dirty="0" err="1"/>
                <a:t>în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celule</a:t>
              </a:r>
              <a:r>
                <a:rPr lang="en-US" sz="1000" b="1" dirty="0"/>
                <a:t> </a:t>
              </a:r>
              <a:r>
                <a:rPr lang="en-US" sz="1000" b="1" dirty="0" err="1"/>
                <a:t>după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orientare</a:t>
              </a:r>
              <a:endParaRPr lang="en-US" sz="1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20927" y="279260"/>
              <a:ext cx="882989" cy="707886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Normalizare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/>
                <a:t>contrast </a:t>
              </a:r>
              <a:r>
                <a:rPr lang="en-US" sz="1000" b="1" dirty="0" err="1"/>
                <a:t>în</a:t>
              </a:r>
              <a:endParaRPr lang="en-US" sz="1000" b="1" dirty="0"/>
            </a:p>
            <a:p>
              <a:pPr algn="ctr"/>
              <a:r>
                <a:rPr lang="en-US" sz="1000" b="1" dirty="0" err="1"/>
                <a:t>blocuri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suprapuse</a:t>
              </a:r>
              <a:endParaRPr lang="en-US" sz="1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74813" y="356204"/>
              <a:ext cx="790978" cy="553998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Colectează</a:t>
              </a:r>
              <a:r>
                <a:rPr lang="en-US" sz="1000" b="1" dirty="0"/>
                <a:t> HOG din </a:t>
              </a:r>
              <a:r>
                <a:rPr lang="en-US" sz="1000" b="1" dirty="0" err="1"/>
                <a:t>fereastră</a:t>
              </a:r>
              <a:endParaRPr lang="en-US" sz="1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98185" y="391458"/>
              <a:ext cx="9092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e un </a:t>
              </a:r>
              <a:r>
                <a:rPr lang="en-US" sz="1200" b="1" dirty="0" err="1"/>
                <a:t>om</a:t>
              </a:r>
              <a:r>
                <a:rPr lang="en-US" sz="1200" b="1" dirty="0"/>
                <a:t>/ </a:t>
              </a:r>
            </a:p>
            <a:p>
              <a:pPr algn="ctr"/>
              <a:r>
                <a:rPr lang="en-US" sz="1200" b="1" dirty="0"/>
                <a:t>nu e un </a:t>
              </a:r>
              <a:r>
                <a:rPr lang="en-US" sz="1200" b="1" dirty="0" err="1"/>
                <a:t>om</a:t>
              </a:r>
              <a:endParaRPr lang="en-US" sz="1200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92027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917091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951308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050030" y="630658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203916" y="62811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265791" y="62124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327692" y="633203"/>
              <a:ext cx="2708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7376958" y="6623334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N. </a:t>
            </a:r>
            <a:r>
              <a:rPr lang="en-US" sz="1200" dirty="0" err="1"/>
              <a:t>Dalal</a:t>
            </a:r>
            <a:endParaRPr lang="en-US" sz="1200" dirty="0"/>
          </a:p>
        </p:txBody>
      </p: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2107" y="2300111"/>
            <a:ext cx="2118561" cy="419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77052" y="2300110"/>
            <a:ext cx="2246958" cy="419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6609585" y="593794"/>
            <a:ext cx="791683" cy="400110"/>
          </a:xfrm>
          <a:prstGeom prst="rect">
            <a:avLst/>
          </a:prstGeom>
          <a:solidFill>
            <a:srgbClr val="8EB4E3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Clasificator</a:t>
            </a:r>
            <a:r>
              <a:rPr lang="en-US" sz="1000" b="1" dirty="0"/>
              <a:t> </a:t>
            </a:r>
          </a:p>
          <a:p>
            <a:pPr algn="ctr"/>
            <a:r>
              <a:rPr lang="en-US" sz="1000" b="1" dirty="0" err="1"/>
              <a:t>liniar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671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73" y="28109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Cursul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azi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81" y="1171109"/>
            <a:ext cx="6738472" cy="5866185"/>
          </a:xfrm>
        </p:spPr>
        <p:txBody>
          <a:bodyPr>
            <a:normAutofit/>
          </a:bodyPr>
          <a:lstStyle/>
          <a:p>
            <a:r>
              <a:rPr lang="en-US" sz="2600" dirty="0" err="1">
                <a:latin typeface="Times New Roman"/>
                <a:cs typeface="Times New Roman"/>
              </a:rPr>
              <a:t>Localizarea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claselor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obiecte</a:t>
            </a:r>
            <a:endParaRPr lang="en-US" sz="2600" dirty="0">
              <a:latin typeface="Times New Roman"/>
              <a:cs typeface="Times New Roman"/>
            </a:endParaRPr>
          </a:p>
          <a:p>
            <a:pPr lvl="1"/>
            <a:r>
              <a:rPr lang="en-US" sz="2600" dirty="0" err="1">
                <a:latin typeface="Times New Roman"/>
                <a:cs typeface="Times New Roman"/>
              </a:rPr>
              <a:t>metoda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ferestrei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glisante</a:t>
            </a:r>
            <a:endParaRPr lang="en-US" sz="2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600" dirty="0">
              <a:latin typeface="Times New Roman"/>
              <a:cs typeface="Times New Roman"/>
            </a:endParaRPr>
          </a:p>
          <a:p>
            <a:r>
              <a:rPr lang="en-US" sz="2600" dirty="0" err="1">
                <a:latin typeface="Times New Roman"/>
                <a:cs typeface="Times New Roman"/>
              </a:rPr>
              <a:t>Detectare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facială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folosind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metoda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glisării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ferestrei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și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histograme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gradienți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orientați</a:t>
            </a:r>
            <a:endParaRPr lang="en-US" sz="2600" dirty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38868" y="1387522"/>
            <a:ext cx="2455405" cy="1066039"/>
            <a:chOff x="6778861" y="3121305"/>
            <a:chExt cx="5148262" cy="2846388"/>
          </a:xfrm>
        </p:grpSpPr>
        <p:pic>
          <p:nvPicPr>
            <p:cNvPr id="11" name="Picture 5" descr="HK_SYP_Western_Street_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80448" y="3130830"/>
              <a:ext cx="3779838" cy="283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778861" y="3122893"/>
              <a:ext cx="792162" cy="755650"/>
            </a:xfrm>
            <a:prstGeom prst="rect">
              <a:avLst/>
            </a:prstGeom>
            <a:noFill/>
            <a:ln w="381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pic>
          <p:nvPicPr>
            <p:cNvPr id="13" name="Picture 13" descr="HK_SYP_Western_Street_10"/>
            <p:cNvPicPr>
              <a:picLocks noChangeAspect="1" noChangeArrowheads="1"/>
            </p:cNvPicPr>
            <p:nvPr/>
          </p:nvPicPr>
          <p:blipFill>
            <a:blip r:embed="rId4" cstate="print"/>
            <a:srcRect r="79031" b="74638"/>
            <a:stretch>
              <a:fillRect/>
            </a:stretch>
          </p:blipFill>
          <p:spPr bwMode="auto">
            <a:xfrm>
              <a:off x="11134961" y="4059518"/>
              <a:ext cx="792162" cy="719137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10626961" y="4416705"/>
              <a:ext cx="431800" cy="0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triangle" w="lg" len="med"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>
              <a:off x="6780448" y="3121305"/>
              <a:ext cx="1152525" cy="1081088"/>
            </a:xfrm>
            <a:prstGeom prst="rect">
              <a:avLst/>
            </a:prstGeom>
            <a:noFill/>
            <a:ln w="381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</p:grpSp>
      <p:pic>
        <p:nvPicPr>
          <p:cNvPr id="21" name="Picture 4" descr="http://www.cs.brown.edu/courses/cs143/results/proj4/hangsu/img/seinfel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33" y="3585152"/>
            <a:ext cx="2043360" cy="163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023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7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alibri" charset="0"/>
              </a:rPr>
              <a:t>Maşini</a:t>
            </a:r>
            <a:r>
              <a:rPr lang="en-US" sz="3600" dirty="0">
                <a:latin typeface="Calibri" charset="0"/>
              </a:rPr>
              <a:t> cu </a:t>
            </a:r>
            <a:r>
              <a:rPr lang="en-US" sz="3600" dirty="0" err="1">
                <a:latin typeface="Calibri" charset="0"/>
              </a:rPr>
              <a:t>vectori</a:t>
            </a:r>
            <a:r>
              <a:rPr lang="en-US" sz="3600" dirty="0">
                <a:latin typeface="Calibri" charset="0"/>
              </a:rPr>
              <a:t> </a:t>
            </a:r>
            <a:r>
              <a:rPr lang="en-US" sz="3600" dirty="0" err="1">
                <a:latin typeface="Calibri" charset="0"/>
              </a:rPr>
              <a:t>suport</a:t>
            </a:r>
            <a:r>
              <a:rPr lang="en-US" sz="3600" dirty="0">
                <a:latin typeface="Calibri" charset="0"/>
              </a:rPr>
              <a:t> + HOG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Vizualizare</a:t>
            </a:r>
            <a:endParaRPr lang="en-US" dirty="0"/>
          </a:p>
        </p:txBody>
      </p:sp>
      <p:pic>
        <p:nvPicPr>
          <p:cNvPr id="3" name="Picture 2" descr="Screen shot 2014-12-10 at 10.12.1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"/>
          <a:stretch/>
        </p:blipFill>
        <p:spPr>
          <a:xfrm>
            <a:off x="1138602" y="2112104"/>
            <a:ext cx="5850824" cy="4014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3306" y="5997519"/>
            <a:ext cx="18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imagine test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40241" y="5982968"/>
            <a:ext cx="18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descriptorul</a:t>
            </a:r>
            <a:r>
              <a:rPr lang="en-US" dirty="0"/>
              <a:t> HOG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48722" y="5927359"/>
            <a:ext cx="3269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descriptorul</a:t>
            </a:r>
            <a:r>
              <a:rPr lang="en-US" dirty="0"/>
              <a:t> HOG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orientarile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ponderi</a:t>
            </a:r>
            <a:r>
              <a:rPr lang="en-US" dirty="0"/>
              <a:t> </a:t>
            </a:r>
            <a:r>
              <a:rPr lang="en-US" dirty="0" err="1"/>
              <a:t>pozitive</a:t>
            </a:r>
            <a:r>
              <a:rPr lang="en-US" dirty="0"/>
              <a:t> din w)</a:t>
            </a:r>
          </a:p>
        </p:txBody>
      </p:sp>
    </p:spTree>
    <p:extLst>
      <p:ext uri="{BB962C8B-B14F-4D97-AF65-F5344CB8AC3E}">
        <p14:creationId xmlns:p14="http://schemas.microsoft.com/office/powerpoint/2010/main" val="1017058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7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alibri" charset="0"/>
              </a:rPr>
              <a:t>Maşini</a:t>
            </a:r>
            <a:r>
              <a:rPr lang="en-US" sz="3600" dirty="0">
                <a:latin typeface="Calibri" charset="0"/>
              </a:rPr>
              <a:t> cu </a:t>
            </a:r>
            <a:r>
              <a:rPr lang="en-US" sz="3600" dirty="0" err="1">
                <a:latin typeface="Calibri" charset="0"/>
              </a:rPr>
              <a:t>vectori</a:t>
            </a:r>
            <a:r>
              <a:rPr lang="en-US" sz="3600" dirty="0">
                <a:latin typeface="Calibri" charset="0"/>
              </a:rPr>
              <a:t> </a:t>
            </a:r>
            <a:r>
              <a:rPr lang="en-US" sz="3600" dirty="0" err="1">
                <a:latin typeface="Calibri" charset="0"/>
              </a:rPr>
              <a:t>suport</a:t>
            </a:r>
            <a:r>
              <a:rPr lang="en-US" sz="3600" dirty="0">
                <a:latin typeface="Calibri" charset="0"/>
              </a:rPr>
              <a:t> + HOG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Vizualizare</a:t>
            </a:r>
            <a:endParaRPr lang="en-US" dirty="0"/>
          </a:p>
        </p:txBody>
      </p:sp>
      <p:pic>
        <p:nvPicPr>
          <p:cNvPr id="8" name="Picture 4" descr="crop_00060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5" y="2867451"/>
            <a:ext cx="857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HOGcrop_000608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05" y="2867451"/>
            <a:ext cx="1025525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rop001027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05" y="2867451"/>
            <a:ext cx="857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HOGcrop001027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05" y="2867451"/>
            <a:ext cx="1023938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rop001083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05" y="2867451"/>
            <a:ext cx="857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HOGcrop001083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05" y="2867451"/>
            <a:ext cx="1023938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24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HOG </a:t>
            </a:r>
            <a:r>
              <a:rPr lang="en-US" dirty="0" err="1">
                <a:ea typeface="+mj-ea"/>
              </a:rPr>
              <a:t>şi</a:t>
            </a:r>
            <a:r>
              <a:rPr lang="en-US" dirty="0">
                <a:ea typeface="+mj-ea"/>
              </a:rPr>
              <a:t> </a:t>
            </a:r>
            <a:r>
              <a:rPr lang="en-US" dirty="0" err="1">
                <a:ea typeface="+mj-ea"/>
              </a:rPr>
              <a:t>pentru</a:t>
            </a:r>
            <a:r>
              <a:rPr lang="en-US" dirty="0">
                <a:ea typeface="+mj-ea"/>
              </a:rPr>
              <a:t> </a:t>
            </a:r>
            <a:r>
              <a:rPr lang="en-US" dirty="0" err="1">
                <a:ea typeface="+mj-ea"/>
              </a:rPr>
              <a:t>alte</a:t>
            </a:r>
            <a:r>
              <a:rPr lang="en-US" dirty="0">
                <a:ea typeface="+mj-ea"/>
              </a:rPr>
              <a:t> </a:t>
            </a:r>
            <a:r>
              <a:rPr lang="en-US" dirty="0" err="1">
                <a:ea typeface="+mj-ea"/>
              </a:rPr>
              <a:t>clase</a:t>
            </a:r>
            <a:endParaRPr lang="en-US" dirty="0">
              <a:ea typeface="+mj-ea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1419226"/>
            <a:ext cx="3536950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1213" y="1417638"/>
            <a:ext cx="3424237" cy="2273300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4690" y="4048479"/>
            <a:ext cx="3556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770" y="3986834"/>
            <a:ext cx="37846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7700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Title 1"/>
          <p:cNvSpPr>
            <a:spLocks noGrp="1"/>
          </p:cNvSpPr>
          <p:nvPr>
            <p:ph type="title"/>
          </p:nvPr>
        </p:nvSpPr>
        <p:spPr>
          <a:xfrm>
            <a:off x="533400" y="808144"/>
            <a:ext cx="8229600" cy="1608274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Detectare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" name="Picture 4" descr="http://www.cs.brown.edu/courses/cs143/results/proj4/hangsu/img/seinfe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2884488"/>
            <a:ext cx="4672013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091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Demo – </a:t>
            </a:r>
            <a:r>
              <a:rPr lang="en-US" err="1">
                <a:latin typeface="Times New Roman"/>
                <a:cs typeface="Times New Roman"/>
              </a:rPr>
              <a:t>cel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mai</a:t>
            </a:r>
            <a:r>
              <a:rPr lang="en-US">
                <a:latin typeface="Times New Roman"/>
                <a:cs typeface="Times New Roman"/>
              </a:rPr>
              <a:t> bun </a:t>
            </a:r>
            <a:r>
              <a:rPr lang="en-US" err="1">
                <a:latin typeface="Times New Roman"/>
                <a:cs typeface="Times New Roman"/>
              </a:rPr>
              <a:t>sistem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detectare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8" name="Picture 7" descr="fast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778" y="2285999"/>
            <a:ext cx="3846689" cy="2885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4102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5979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394493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4165" name="AutoShape 5"/>
          <p:cNvSpPr>
            <a:spLocks noChangeArrowheads="1"/>
          </p:cNvSpPr>
          <p:nvPr/>
        </p:nvSpPr>
        <p:spPr bwMode="auto">
          <a:xfrm>
            <a:off x="457200" y="2438400"/>
            <a:ext cx="623888" cy="6858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Detectare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şi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identificare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979863" y="3276600"/>
            <a:ext cx="1295400" cy="838200"/>
          </a:xfrm>
          <a:prstGeom prst="rightArrow">
            <a:avLst>
              <a:gd name="adj1" fmla="val 50000"/>
              <a:gd name="adj2" fmla="val 38636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0" err="1"/>
              <a:t>Detectare</a:t>
            </a:r>
            <a:endParaRPr lang="en-US" sz="1800" b="0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5351463" y="3200400"/>
          <a:ext cx="9779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977778" imgH="1002821" progId="Photoshop.Image.10">
                  <p:embed/>
                </p:oleObj>
              </mc:Choice>
              <mc:Fallback>
                <p:oleObj name="Image" r:id="rId4" imgW="977778" imgH="1002821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1463" y="3200400"/>
                        <a:ext cx="9779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494463" y="3276600"/>
            <a:ext cx="1447800" cy="838200"/>
          </a:xfrm>
          <a:prstGeom prst="rightArrow">
            <a:avLst>
              <a:gd name="adj1" fmla="val 50000"/>
              <a:gd name="adj2" fmla="val 43182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0" err="1"/>
              <a:t>Identificare</a:t>
            </a:r>
            <a:endParaRPr lang="en-US" sz="1800" b="0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8018463" y="3505200"/>
            <a:ext cx="929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“Maria”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4102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190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7 -0.01204 L 0.36424 -0.01204 L 0.36337 0.03958 L -0.00504 0.03958 L -0.00504 0.0956 L 0.18073 0.09537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1244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5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165" grpId="0" animBg="1"/>
      <p:bldP spid="1244165" grpId="1" animBg="1"/>
      <p:bldP spid="6" grpId="0" animBg="1"/>
      <p:bldP spid="8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325563"/>
            <a:ext cx="770731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8"/>
          <p:cNvSpPr>
            <a:spLocks noChangeArrowheads="1"/>
          </p:cNvSpPr>
          <p:nvPr/>
        </p:nvSpPr>
        <p:spPr bwMode="auto">
          <a:xfrm>
            <a:off x="1371600" y="6019800"/>
            <a:ext cx="6400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hlinkClick r:id="rId4"/>
              </a:rPr>
              <a:t>http://www.apple.com/ilife/iphoto/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Aplicație</a:t>
            </a:r>
            <a:r>
              <a:rPr lang="en-US">
                <a:latin typeface="Times New Roman"/>
                <a:cs typeface="Times New Roman"/>
              </a:rPr>
              <a:t>: Apple iPhoto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4102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2358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Aplicație</a:t>
            </a:r>
            <a:r>
              <a:rPr lang="en-US">
                <a:latin typeface="Times New Roman"/>
                <a:cs typeface="Times New Roman"/>
              </a:rPr>
              <a:t>: Apple iPhoto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" y="1600200"/>
            <a:ext cx="7548562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044102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664823" y="1356100"/>
            <a:ext cx="1942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err="1">
                <a:solidFill>
                  <a:srgbClr val="FF0000"/>
                </a:solidFill>
              </a:rPr>
              <a:t>Exemplu</a:t>
            </a:r>
            <a:r>
              <a:rPr lang="en-US" sz="2400" b="1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en-US" sz="2400" b="1" err="1">
                <a:solidFill>
                  <a:srgbClr val="FF0000"/>
                </a:solidFill>
              </a:rPr>
              <a:t>Fals</a:t>
            </a: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err="1">
                <a:solidFill>
                  <a:srgbClr val="FF0000"/>
                </a:solidFill>
              </a:rPr>
              <a:t>Pozitiv</a:t>
            </a:r>
            <a:endParaRPr lang="en-US" sz="24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812119" y="1867647"/>
            <a:ext cx="1972234" cy="11686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79766" y="2271059"/>
            <a:ext cx="1538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detectorul</a:t>
            </a:r>
            <a:r>
              <a:rPr lang="en-US"/>
              <a:t> </a:t>
            </a:r>
            <a:r>
              <a:rPr lang="en-US" err="1"/>
              <a:t>găsește</a:t>
            </a:r>
            <a:r>
              <a:rPr lang="en-US"/>
              <a:t> o </a:t>
            </a:r>
            <a:r>
              <a:rPr lang="en-US" err="1"/>
              <a:t>față</a:t>
            </a:r>
            <a:r>
              <a:rPr lang="en-US"/>
              <a:t> care nu </a:t>
            </a:r>
            <a:r>
              <a:rPr lang="en-US" err="1"/>
              <a:t>există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847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5" descr="nikon_s60_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390650"/>
            <a:ext cx="7407275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7"/>
          <p:cNvSpPr>
            <a:spLocks noChangeArrowheads="1"/>
          </p:cNvSpPr>
          <p:nvPr/>
        </p:nvSpPr>
        <p:spPr bwMode="auto">
          <a:xfrm>
            <a:off x="990600" y="999066"/>
            <a:ext cx="7162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”Nikon S60 </a:t>
            </a:r>
            <a:r>
              <a:rPr lang="en-US" err="1"/>
              <a:t>poate</a:t>
            </a:r>
            <a:r>
              <a:rPr lang="en-US"/>
              <a:t> </a:t>
            </a:r>
            <a:r>
              <a:rPr lang="en-US" err="1"/>
              <a:t>detecta</a:t>
            </a:r>
            <a:r>
              <a:rPr lang="en-US"/>
              <a:t> </a:t>
            </a:r>
            <a:r>
              <a:rPr lang="en-US" err="1"/>
              <a:t>până</a:t>
            </a:r>
            <a:r>
              <a:rPr lang="en-US"/>
              <a:t> la 12 </a:t>
            </a:r>
            <a:r>
              <a:rPr lang="en-US" err="1"/>
              <a:t>fețe</a:t>
            </a:r>
            <a:r>
              <a:rPr lang="en-US"/>
              <a:t>."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Reclamă</a:t>
            </a:r>
            <a:r>
              <a:rPr lang="en-US">
                <a:latin typeface="Times New Roman"/>
                <a:cs typeface="Times New Roman"/>
              </a:rPr>
              <a:t> Nikon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4102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5828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De </a:t>
            </a:r>
            <a:r>
              <a:rPr lang="en-US" err="1">
                <a:latin typeface="Times New Roman"/>
                <a:cs typeface="Times New Roman"/>
              </a:rPr>
              <a:t>ce</a:t>
            </a:r>
            <a:r>
              <a:rPr lang="en-US">
                <a:latin typeface="Times New Roman"/>
                <a:cs typeface="Times New Roman"/>
              </a:rPr>
              <a:t> o </a:t>
            </a:r>
            <a:r>
              <a:rPr lang="en-US" err="1">
                <a:latin typeface="Times New Roman"/>
                <a:cs typeface="Times New Roman"/>
              </a:rPr>
              <a:t>problemă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detectarea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r>
              <a:rPr lang="en-US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38489"/>
            <a:ext cx="8229600" cy="4343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 err="1">
                <a:latin typeface="Times New Roman"/>
                <a:cs typeface="Times New Roman"/>
              </a:rPr>
              <a:t>postura</a:t>
            </a:r>
            <a:r>
              <a:rPr lang="en-US" sz="2000" dirty="0">
                <a:latin typeface="Times New Roman"/>
                <a:cs typeface="Times New Roman"/>
              </a:rPr>
              <a:t>: frontal, </a:t>
            </a:r>
            <a:r>
              <a:rPr lang="en-US" sz="2000" dirty="0" err="1">
                <a:latin typeface="Times New Roman"/>
                <a:cs typeface="Times New Roman"/>
              </a:rPr>
              <a:t>profil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</a:p>
          <a:p>
            <a:pPr>
              <a:lnSpc>
                <a:spcPct val="90000"/>
              </a:lnSpc>
            </a:pPr>
            <a:endParaRPr lang="en-US" sz="2000" b="1" u="sng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2000" b="1" dirty="0" err="1">
                <a:latin typeface="Times New Roman"/>
                <a:cs typeface="Times New Roman"/>
              </a:rPr>
              <a:t>prezența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latin typeface="Times New Roman"/>
                <a:cs typeface="Times New Roman"/>
              </a:rPr>
              <a:t>sau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latin typeface="Times New Roman"/>
                <a:cs typeface="Times New Roman"/>
              </a:rPr>
              <a:t>absența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latin typeface="Times New Roman"/>
                <a:cs typeface="Times New Roman"/>
              </a:rPr>
              <a:t>unor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latin typeface="Times New Roman"/>
                <a:cs typeface="Times New Roman"/>
              </a:rPr>
              <a:t>componente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structurale</a:t>
            </a:r>
            <a:r>
              <a:rPr lang="en-US" sz="2000" dirty="0">
                <a:latin typeface="Times New Roman"/>
                <a:cs typeface="Times New Roman"/>
              </a:rPr>
              <a:t>: </a:t>
            </a:r>
            <a:r>
              <a:rPr lang="en-US" sz="2000" dirty="0" err="1">
                <a:latin typeface="Times New Roman"/>
                <a:cs typeface="Times New Roman"/>
              </a:rPr>
              <a:t>caracteristici</a:t>
            </a:r>
            <a:r>
              <a:rPr lang="en-US" sz="2000" dirty="0">
                <a:latin typeface="Times New Roman"/>
                <a:cs typeface="Times New Roman"/>
              </a:rPr>
              <a:t> ca </a:t>
            </a:r>
            <a:r>
              <a:rPr lang="en-US" sz="2000" dirty="0" err="1">
                <a:latin typeface="Times New Roman"/>
                <a:cs typeface="Times New Roman"/>
              </a:rPr>
              <a:t>barbă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mustață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ochelari</a:t>
            </a:r>
            <a:r>
              <a:rPr lang="en-US" sz="2000" dirty="0">
                <a:latin typeface="Times New Roman"/>
                <a:cs typeface="Times New Roman"/>
              </a:rPr>
              <a:t> pot fi </a:t>
            </a:r>
            <a:r>
              <a:rPr lang="en-US" sz="2000" dirty="0" err="1">
                <a:latin typeface="Times New Roman"/>
                <a:cs typeface="Times New Roman"/>
              </a:rPr>
              <a:t>prezente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sau</a:t>
            </a:r>
            <a:r>
              <a:rPr lang="en-US" sz="2000" dirty="0">
                <a:latin typeface="Times New Roman"/>
                <a:cs typeface="Times New Roman"/>
              </a:rPr>
              <a:t> nu </a:t>
            </a:r>
            <a:r>
              <a:rPr lang="en-US" sz="2000" dirty="0" err="1">
                <a:latin typeface="Times New Roman"/>
                <a:cs typeface="Times New Roman"/>
              </a:rPr>
              <a:t>în</a:t>
            </a:r>
            <a:r>
              <a:rPr lang="en-US" sz="2000" dirty="0">
                <a:latin typeface="Times New Roman"/>
                <a:cs typeface="Times New Roman"/>
              </a:rPr>
              <a:t> imagine + </a:t>
            </a:r>
            <a:r>
              <a:rPr lang="en-US" sz="2000" dirty="0" err="1">
                <a:latin typeface="Times New Roman"/>
                <a:cs typeface="Times New Roman"/>
              </a:rPr>
              <a:t>variabilitatea</a:t>
            </a:r>
            <a:r>
              <a:rPr lang="en-US" sz="2000" dirty="0">
                <a:latin typeface="Times New Roman"/>
                <a:cs typeface="Times New Roman"/>
              </a:rPr>
              <a:t> lor </a:t>
            </a:r>
            <a:r>
              <a:rPr lang="en-US" sz="2000" dirty="0" err="1">
                <a:latin typeface="Times New Roman"/>
                <a:cs typeface="Times New Roman"/>
              </a:rPr>
              <a:t>în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formă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culoare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mărime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2000" b="1" dirty="0" err="1">
                <a:latin typeface="Times New Roman"/>
                <a:cs typeface="Times New Roman"/>
              </a:rPr>
              <a:t>expresii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latin typeface="Times New Roman"/>
                <a:cs typeface="Times New Roman"/>
              </a:rPr>
              <a:t>faciale</a:t>
            </a:r>
            <a:endParaRPr lang="en-US" sz="2000" b="1" dirty="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000" b="1" dirty="0" err="1">
                <a:latin typeface="Times New Roman"/>
                <a:cs typeface="Times New Roman"/>
              </a:rPr>
              <a:t>mascare</a:t>
            </a:r>
            <a:r>
              <a:rPr lang="en-US" sz="2000" dirty="0">
                <a:latin typeface="Times New Roman"/>
                <a:cs typeface="Times New Roman"/>
              </a:rPr>
              <a:t>:  </a:t>
            </a:r>
            <a:r>
              <a:rPr lang="en-US" sz="2000" dirty="0" err="1">
                <a:latin typeface="Times New Roman"/>
                <a:cs typeface="Times New Roman"/>
              </a:rPr>
              <a:t>fețele</a:t>
            </a:r>
            <a:r>
              <a:rPr lang="en-US" sz="2000" dirty="0">
                <a:latin typeface="Times New Roman"/>
                <a:cs typeface="Times New Roman"/>
              </a:rPr>
              <a:t> pot fi </a:t>
            </a:r>
            <a:r>
              <a:rPr lang="en-US" sz="2000" dirty="0" err="1">
                <a:latin typeface="Times New Roman"/>
                <a:cs typeface="Times New Roman"/>
              </a:rPr>
              <a:t>mascate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parțial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alte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obiecte</a:t>
            </a:r>
            <a:r>
              <a:rPr lang="en-US" sz="2000" dirty="0">
                <a:latin typeface="Times New Roman"/>
                <a:cs typeface="Times New Roman"/>
              </a:rPr>
              <a:t>. </a:t>
            </a:r>
            <a:r>
              <a:rPr lang="en-US" sz="2000" dirty="0" err="1">
                <a:latin typeface="Times New Roman"/>
                <a:cs typeface="Times New Roman"/>
              </a:rPr>
              <a:t>Într</a:t>
            </a:r>
            <a:r>
              <a:rPr lang="en-US" sz="2000" dirty="0">
                <a:latin typeface="Times New Roman"/>
                <a:cs typeface="Times New Roman"/>
              </a:rPr>
              <a:t>-o imagine cu un </a:t>
            </a:r>
            <a:r>
              <a:rPr lang="en-US" sz="2000" dirty="0" err="1">
                <a:latin typeface="Times New Roman"/>
                <a:cs typeface="Times New Roman"/>
              </a:rPr>
              <a:t>grup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oameni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unele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fețe</a:t>
            </a:r>
            <a:r>
              <a:rPr lang="en-US" sz="2000" dirty="0">
                <a:latin typeface="Times New Roman"/>
                <a:cs typeface="Times New Roman"/>
              </a:rPr>
              <a:t> pot </a:t>
            </a:r>
            <a:r>
              <a:rPr lang="en-US" sz="2000" dirty="0" err="1">
                <a:latin typeface="Times New Roman"/>
                <a:cs typeface="Times New Roman"/>
              </a:rPr>
              <a:t>masca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alte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fețe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2000" b="1" dirty="0" err="1">
                <a:latin typeface="Times New Roman"/>
                <a:cs typeface="Times New Roman"/>
              </a:rPr>
              <a:t>condițiile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latin typeface="Times New Roman"/>
                <a:cs typeface="Times New Roman"/>
              </a:rPr>
              <a:t>în</a:t>
            </a:r>
            <a:r>
              <a:rPr lang="en-US" sz="2000" b="1" dirty="0">
                <a:latin typeface="Times New Roman"/>
                <a:cs typeface="Times New Roman"/>
              </a:rPr>
              <a:t> care </a:t>
            </a:r>
            <a:r>
              <a:rPr lang="en-US" sz="2000" b="1" dirty="0" err="1">
                <a:latin typeface="Times New Roman"/>
                <a:cs typeface="Times New Roman"/>
              </a:rPr>
              <a:t>este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latin typeface="Times New Roman"/>
                <a:cs typeface="Times New Roman"/>
              </a:rPr>
              <a:t>făcuta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latin typeface="Times New Roman"/>
                <a:cs typeface="Times New Roman"/>
              </a:rPr>
              <a:t>fotografia</a:t>
            </a:r>
            <a:r>
              <a:rPr lang="en-US" sz="2000" dirty="0">
                <a:latin typeface="Times New Roman"/>
                <a:cs typeface="Times New Roman"/>
              </a:rPr>
              <a:t>: lumina + </a:t>
            </a:r>
            <a:r>
              <a:rPr lang="en-US" sz="2000" dirty="0" err="1">
                <a:latin typeface="Times New Roman"/>
                <a:cs typeface="Times New Roman"/>
              </a:rPr>
              <a:t>caracteristicile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camerei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afectează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înfățișarea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unei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fețe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4102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8897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12F9-FB6B-273E-3236-F9AB670C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 săptămâna aceasta</a:t>
            </a:r>
          </a:p>
        </p:txBody>
      </p:sp>
      <p:pic>
        <p:nvPicPr>
          <p:cNvPr id="7" name="highway">
            <a:hlinkClick r:id="" action="ppaction://media"/>
            <a:extLst>
              <a:ext uri="{FF2B5EF4-FFF2-40B4-BE49-F238E27FC236}">
                <a16:creationId xmlns:a16="http://schemas.microsoft.com/office/drawing/2014/main" id="{2E8F6879-BEB2-3BAA-B22A-B075CB4BD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376" y="3748438"/>
            <a:ext cx="2821779" cy="2116334"/>
          </a:xfrm>
          <a:prstGeom prst="rect">
            <a:avLst/>
          </a:prstGeom>
        </p:spPr>
      </p:pic>
      <p:pic>
        <p:nvPicPr>
          <p:cNvPr id="8" name="median range +dillation">
            <a:hlinkClick r:id="" action="ppaction://media"/>
            <a:extLst>
              <a:ext uri="{FF2B5EF4-FFF2-40B4-BE49-F238E27FC236}">
                <a16:creationId xmlns:a16="http://schemas.microsoft.com/office/drawing/2014/main" id="{E41F1C8B-E921-FF86-132B-1154DCFE2D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29578" y="3748438"/>
            <a:ext cx="2821779" cy="2116334"/>
          </a:xfrm>
          <a:prstGeom prst="rect">
            <a:avLst/>
          </a:prstGeom>
        </p:spPr>
      </p:pic>
      <p:pic>
        <p:nvPicPr>
          <p:cNvPr id="9" name="count car">
            <a:hlinkClick r:id="" action="ppaction://media"/>
            <a:extLst>
              <a:ext uri="{FF2B5EF4-FFF2-40B4-BE49-F238E27FC236}">
                <a16:creationId xmlns:a16="http://schemas.microsoft.com/office/drawing/2014/main" id="{CDE320F2-B93C-B8C3-C1AF-6F0918B9E89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38781" y="3748436"/>
            <a:ext cx="2821780" cy="2116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E3BAB-D6CA-59B4-0454-CC1B3C3BE9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2495" t="17408" r="2495" b="603"/>
          <a:stretch/>
        </p:blipFill>
        <p:spPr>
          <a:xfrm>
            <a:off x="315311" y="1143000"/>
            <a:ext cx="7772400" cy="23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Abordări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pentru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detectarea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28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0731"/>
            <a:ext cx="8588022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>
                <a:latin typeface="Times New Roman"/>
                <a:cs typeface="Times New Roman"/>
              </a:rPr>
              <a:t>Există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multe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abordări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succes</a:t>
            </a:r>
            <a:r>
              <a:rPr lang="en-US">
                <a:latin typeface="Times New Roman"/>
                <a:cs typeface="Times New Roman"/>
              </a:rPr>
              <a:t>. </a:t>
            </a:r>
            <a:r>
              <a:rPr lang="en-US" err="1">
                <a:latin typeface="Times New Roman"/>
                <a:cs typeface="Times New Roman"/>
              </a:rPr>
              <a:t>Cele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cunoscute</a:t>
            </a:r>
            <a:r>
              <a:rPr lang="en-US">
                <a:latin typeface="Times New Roman"/>
                <a:cs typeface="Times New Roman"/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>
                <a:latin typeface="Times New Roman"/>
                <a:cs typeface="Times New Roman"/>
              </a:rPr>
              <a:t>detector </a:t>
            </a:r>
            <a:r>
              <a:rPr lang="en-US" err="1">
                <a:latin typeface="Times New Roman"/>
                <a:cs typeface="Times New Roman"/>
              </a:rPr>
              <a:t>bazat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metoda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glisării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și</a:t>
            </a:r>
            <a:r>
              <a:rPr lang="en-US">
                <a:latin typeface="Times New Roman"/>
                <a:cs typeface="Times New Roman"/>
              </a:rPr>
              <a:t> HOG (</a:t>
            </a:r>
            <a:r>
              <a:rPr lang="en-US" err="1">
                <a:latin typeface="Times New Roman"/>
                <a:cs typeface="Times New Roman"/>
              </a:rPr>
              <a:t>acest</a:t>
            </a:r>
            <a:r>
              <a:rPr lang="en-US">
                <a:latin typeface="Times New Roman"/>
                <a:cs typeface="Times New Roman"/>
              </a:rPr>
              <a:t> curs)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err="1">
                <a:latin typeface="Times New Roman"/>
                <a:cs typeface="Times New Roman"/>
              </a:rPr>
              <a:t>detectorul</a:t>
            </a:r>
            <a:r>
              <a:rPr lang="en-US">
                <a:latin typeface="Times New Roman"/>
                <a:cs typeface="Times New Roman"/>
              </a:rPr>
              <a:t> Viola-Jones (</a:t>
            </a:r>
            <a:r>
              <a:rPr lang="en-US" err="1">
                <a:latin typeface="Times New Roman"/>
                <a:cs typeface="Times New Roman"/>
              </a:rPr>
              <a:t>implementat</a:t>
            </a:r>
            <a:r>
              <a:rPr lang="en-US">
                <a:latin typeface="Times New Roman"/>
                <a:cs typeface="Times New Roman"/>
              </a:rPr>
              <a:t> in </a:t>
            </a:r>
            <a:r>
              <a:rPr lang="en-US" err="1">
                <a:latin typeface="Times New Roman"/>
                <a:cs typeface="Times New Roman"/>
              </a:rPr>
              <a:t>OpenCV</a:t>
            </a:r>
            <a:r>
              <a:rPr lang="en-US">
                <a:latin typeface="Times New Roman"/>
                <a:cs typeface="Times New Roman"/>
              </a:rPr>
              <a:t>/</a:t>
            </a:r>
            <a:r>
              <a:rPr lang="en-US" err="1">
                <a:latin typeface="Times New Roman"/>
                <a:cs typeface="Times New Roman"/>
              </a:rPr>
              <a:t>Matlab</a:t>
            </a:r>
            <a:r>
              <a:rPr lang="en-US">
                <a:latin typeface="Times New Roman"/>
                <a:cs typeface="Times New Roman"/>
              </a:rPr>
              <a:t>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>
                <a:latin typeface="Times New Roman"/>
                <a:cs typeface="Times New Roman"/>
              </a:rPr>
              <a:t>detector </a:t>
            </a:r>
            <a:r>
              <a:rPr lang="en-US" err="1">
                <a:latin typeface="Times New Roman"/>
                <a:cs typeface="Times New Roman"/>
              </a:rPr>
              <a:t>bazat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metoda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vectorilor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proprii</a:t>
            </a:r>
            <a:r>
              <a:rPr lang="en-US">
                <a:latin typeface="Times New Roman"/>
                <a:cs typeface="Times New Roman"/>
              </a:rPr>
              <a:t> (</a:t>
            </a:r>
            <a:r>
              <a:rPr lang="en-US" err="1">
                <a:latin typeface="Times New Roman"/>
                <a:cs typeface="Times New Roman"/>
              </a:rPr>
              <a:t>eigen</a:t>
            </a:r>
            <a:r>
              <a:rPr lang="en-US">
                <a:latin typeface="Times New Roman"/>
                <a:cs typeface="Times New Roman"/>
              </a:rPr>
              <a:t>-faces)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>
                <a:latin typeface="Times New Roman"/>
                <a:cs typeface="Times New Roman"/>
              </a:rPr>
              <a:t>detector </a:t>
            </a:r>
            <a:r>
              <a:rPr lang="en-US" err="1">
                <a:latin typeface="Times New Roman"/>
                <a:cs typeface="Times New Roman"/>
              </a:rPr>
              <a:t>bazat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rețele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neuronale</a:t>
            </a:r>
            <a:r>
              <a:rPr lang="en-US">
                <a:latin typeface="Times New Roman"/>
                <a:cs typeface="Times New Roman"/>
              </a:rPr>
              <a:t> de tip deep (master)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4102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3358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8195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01DCC0-8841-8D33-CC9C-6192515D1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08280" cy="6858000"/>
          </a:xfrm>
        </p:spPr>
      </p:pic>
    </p:spTree>
    <p:extLst>
      <p:ext uri="{BB962C8B-B14F-4D97-AF65-F5344CB8AC3E}">
        <p14:creationId xmlns:p14="http://schemas.microsoft.com/office/powerpoint/2010/main" val="2004449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D41F-33C2-B824-E9AE-65666BE7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C7C3-131D-983E-0DF1-CA5DF0735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4" name="Content Placeholder 4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7944F617-3D9F-21A5-1D23-B92E1394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6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7FEA-4959-9953-78F2-BC3C3596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5" name="Content Placeholder 4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CE162202-D80E-139D-886F-4BAEF8C56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08280" cy="6858000"/>
          </a:xfrm>
        </p:spPr>
      </p:pic>
    </p:spTree>
    <p:extLst>
      <p:ext uri="{BB962C8B-B14F-4D97-AF65-F5344CB8AC3E}">
        <p14:creationId xmlns:p14="http://schemas.microsoft.com/office/powerpoint/2010/main" val="3394377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499-FC89-67BB-E2C0-522DA47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5" name="Content Placeholder 4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62CF22D5-40F2-46BD-0638-FC03E4DD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08280" cy="6858000"/>
          </a:xfrm>
        </p:spPr>
      </p:pic>
    </p:spTree>
    <p:extLst>
      <p:ext uri="{BB962C8B-B14F-4D97-AF65-F5344CB8AC3E}">
        <p14:creationId xmlns:p14="http://schemas.microsoft.com/office/powerpoint/2010/main" val="2572197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C287-6897-FACC-4CF9-A60EC885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5" name="Content Placeholder 4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3EA13B0A-C950-8655-B805-A7BD1950B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08280" cy="6858000"/>
          </a:xfrm>
        </p:spPr>
      </p:pic>
    </p:spTree>
    <p:extLst>
      <p:ext uri="{BB962C8B-B14F-4D97-AF65-F5344CB8AC3E}">
        <p14:creationId xmlns:p14="http://schemas.microsoft.com/office/powerpoint/2010/main" val="4275959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5820-9062-B763-FE08-16E0BD14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5" name="Content Placeholder 4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6B5844CA-1DB2-3CAD-2DAB-8873D36BB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08280" cy="6858000"/>
          </a:xfrm>
        </p:spPr>
      </p:pic>
    </p:spTree>
    <p:extLst>
      <p:ext uri="{BB962C8B-B14F-4D97-AF65-F5344CB8AC3E}">
        <p14:creationId xmlns:p14="http://schemas.microsoft.com/office/powerpoint/2010/main" val="567868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 txBox="1">
            <a:spLocks/>
          </p:cNvSpPr>
          <p:nvPr/>
        </p:nvSpPr>
        <p:spPr>
          <a:xfrm>
            <a:off x="457200" y="1971956"/>
            <a:ext cx="8686800" cy="5167313"/>
          </a:xfrm>
          <a:prstGeom prst="rect">
            <a:avLst/>
          </a:prstGeom>
        </p:spPr>
        <p:txBody>
          <a:bodyPr lIns="91435" tIns="45718" rIns="91435" bIns="45718"/>
          <a:lstStyle/>
          <a:p>
            <a:pPr marL="342882" indent="-342882" defTabSz="914353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/>
          </a:p>
          <a:p>
            <a:pPr marL="342882" indent="-342882" defTabSz="914353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/>
          </a:p>
          <a:p>
            <a:pPr marL="342882" indent="-342882" defTabSz="914353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/>
          </a:p>
          <a:p>
            <a:pPr marL="342882" indent="-342882" defTabSz="914353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/>
          </a:p>
          <a:p>
            <a:pPr marL="342882" indent="-342882" defTabSz="914353">
              <a:spcBef>
                <a:spcPct val="20000"/>
              </a:spcBef>
              <a:defRPr/>
            </a:pPr>
            <a:endParaRPr lang="en-US" sz="320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6563" y="250669"/>
            <a:ext cx="8100000" cy="1754711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Times New Roman"/>
                <a:cs typeface="Times New Roman"/>
              </a:rPr>
              <a:t>Detectare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folosind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metoda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glisării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și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histograme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gradienți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orientați</a:t>
            </a:r>
            <a:r>
              <a:rPr lang="en-US">
                <a:latin typeface="Times New Roman"/>
                <a:cs typeface="Times New Roman"/>
              </a:rPr>
              <a:t> </a:t>
            </a:r>
            <a:endParaRPr lang="de-CH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908" y="2276463"/>
            <a:ext cx="81293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>
                <a:latin typeface="Times New Roman"/>
                <a:cs typeface="Times New Roman"/>
              </a:rPr>
              <a:t>Unde</a:t>
            </a:r>
            <a:r>
              <a:rPr lang="en-US" sz="2600">
                <a:latin typeface="Times New Roman"/>
                <a:cs typeface="Times New Roman"/>
              </a:rPr>
              <a:t> se </a:t>
            </a:r>
            <a:r>
              <a:rPr lang="en-US" sz="2600" err="1">
                <a:latin typeface="Times New Roman"/>
                <a:cs typeface="Times New Roman"/>
              </a:rPr>
              <a:t>află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în</a:t>
            </a:r>
            <a:r>
              <a:rPr lang="en-US" sz="2600">
                <a:latin typeface="Times New Roman"/>
                <a:cs typeface="Times New Roman"/>
              </a:rPr>
              <a:t> imagine </a:t>
            </a:r>
            <a:r>
              <a:rPr lang="en-US" sz="2600" err="1">
                <a:latin typeface="Times New Roman"/>
                <a:cs typeface="Times New Roman"/>
              </a:rPr>
              <a:t>fețele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umane</a:t>
            </a:r>
            <a:r>
              <a:rPr lang="en-US" sz="260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10" name="Picture 9" descr="newsradi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30" y="2904841"/>
            <a:ext cx="2590627" cy="2411333"/>
          </a:xfrm>
          <a:prstGeom prst="rect">
            <a:avLst/>
          </a:prstGeom>
        </p:spPr>
      </p:pic>
      <p:pic>
        <p:nvPicPr>
          <p:cNvPr id="11" name="Picture 10" descr="judyba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3439002" y="3242990"/>
            <a:ext cx="2345814" cy="1735034"/>
          </a:xfrm>
          <a:prstGeom prst="rect">
            <a:avLst/>
          </a:prstGeom>
        </p:spPr>
      </p:pic>
      <p:pic>
        <p:nvPicPr>
          <p:cNvPr id="12" name="Picture 11" descr="seinfel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" y="2951690"/>
            <a:ext cx="3053893" cy="23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 txBox="1">
            <a:spLocks/>
          </p:cNvSpPr>
          <p:nvPr/>
        </p:nvSpPr>
        <p:spPr>
          <a:xfrm>
            <a:off x="457200" y="1971956"/>
            <a:ext cx="8686800" cy="5167313"/>
          </a:xfrm>
          <a:prstGeom prst="rect">
            <a:avLst/>
          </a:prstGeom>
        </p:spPr>
        <p:txBody>
          <a:bodyPr lIns="91435" tIns="45718" rIns="91435" bIns="45718"/>
          <a:lstStyle/>
          <a:p>
            <a:pPr marL="342882" indent="-342882" defTabSz="914353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/>
          </a:p>
          <a:p>
            <a:pPr marL="342882" indent="-342882" defTabSz="914353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/>
          </a:p>
          <a:p>
            <a:pPr marL="342882" indent="-342882" defTabSz="914353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/>
          </a:p>
          <a:p>
            <a:pPr marL="342882" indent="-342882" defTabSz="914353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/>
          </a:p>
          <a:p>
            <a:pPr marL="342882" indent="-342882" defTabSz="914353">
              <a:spcBef>
                <a:spcPct val="20000"/>
              </a:spcBef>
              <a:defRPr/>
            </a:pPr>
            <a:endParaRPr lang="en-US" sz="320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6563" y="250669"/>
            <a:ext cx="8100000" cy="1754711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Times New Roman"/>
                <a:cs typeface="Times New Roman"/>
              </a:rPr>
              <a:t>Detectare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folosind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metoda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glisării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și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histograme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gradienți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orientați</a:t>
            </a:r>
            <a:r>
              <a:rPr lang="en-US">
                <a:latin typeface="Times New Roman"/>
                <a:cs typeface="Times New Roman"/>
              </a:rPr>
              <a:t> </a:t>
            </a:r>
            <a:endParaRPr lang="de-CH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908" y="2276463"/>
            <a:ext cx="81293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>
                <a:latin typeface="Times New Roman"/>
                <a:cs typeface="Times New Roman"/>
              </a:rPr>
              <a:t>Unde</a:t>
            </a:r>
            <a:r>
              <a:rPr lang="en-US" sz="2600">
                <a:latin typeface="Times New Roman"/>
                <a:cs typeface="Times New Roman"/>
              </a:rPr>
              <a:t> se </a:t>
            </a:r>
            <a:r>
              <a:rPr lang="en-US" sz="2600" err="1">
                <a:latin typeface="Times New Roman"/>
                <a:cs typeface="Times New Roman"/>
              </a:rPr>
              <a:t>află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în</a:t>
            </a:r>
            <a:r>
              <a:rPr lang="en-US" sz="2600">
                <a:latin typeface="Times New Roman"/>
                <a:cs typeface="Times New Roman"/>
              </a:rPr>
              <a:t> imagine </a:t>
            </a:r>
            <a:r>
              <a:rPr lang="en-US" sz="2600" err="1">
                <a:latin typeface="Times New Roman"/>
                <a:cs typeface="Times New Roman"/>
              </a:rPr>
              <a:t>fețele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umane</a:t>
            </a:r>
            <a:r>
              <a:rPr lang="en-US" sz="260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17" name="Picture 16" descr="newsradi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30" y="2904841"/>
            <a:ext cx="2590627" cy="2411333"/>
          </a:xfrm>
          <a:prstGeom prst="rect">
            <a:avLst/>
          </a:prstGeom>
        </p:spPr>
      </p:pic>
      <p:pic>
        <p:nvPicPr>
          <p:cNvPr id="18" name="Picture 17" descr="judyba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3439002" y="3242990"/>
            <a:ext cx="2345814" cy="1735034"/>
          </a:xfrm>
          <a:prstGeom prst="rect">
            <a:avLst/>
          </a:prstGeom>
        </p:spPr>
      </p:pic>
      <p:pic>
        <p:nvPicPr>
          <p:cNvPr id="19" name="Picture 18" descr="seinfel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" y="2951690"/>
            <a:ext cx="3053893" cy="23176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1779" y="3217487"/>
            <a:ext cx="227528" cy="23541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52111" y="3294396"/>
            <a:ext cx="227528" cy="23541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25843" y="3207696"/>
            <a:ext cx="291960" cy="30131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07308" y="3192396"/>
            <a:ext cx="266458" cy="2605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27733" y="3941531"/>
            <a:ext cx="266458" cy="2605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13362" y="3328490"/>
            <a:ext cx="777128" cy="7721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97152" y="3716721"/>
            <a:ext cx="339097" cy="36352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28216" y="4034344"/>
            <a:ext cx="153633" cy="1523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38586" y="4110542"/>
            <a:ext cx="233219" cy="2451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07073" y="3386454"/>
            <a:ext cx="402153" cy="4030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14355" y="3258696"/>
            <a:ext cx="321161" cy="3010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34115" y="3645555"/>
            <a:ext cx="321161" cy="3010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67047" y="3733271"/>
            <a:ext cx="321161" cy="3010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40610" y="3391554"/>
            <a:ext cx="410059" cy="4030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50669" y="3818726"/>
            <a:ext cx="410059" cy="4030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52208" y="4110542"/>
            <a:ext cx="327054" cy="32657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09069" y="4126147"/>
            <a:ext cx="373575" cy="3723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9529" y="5644444"/>
            <a:ext cx="7621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err="1">
                <a:solidFill>
                  <a:srgbClr val="FF0000"/>
                </a:solidFill>
                <a:latin typeface="Times New Roman"/>
                <a:cs typeface="Times New Roman"/>
              </a:rPr>
              <a:t>Localizare</a:t>
            </a:r>
            <a:r>
              <a:rPr lang="en-US" sz="2200" b="1">
                <a:solidFill>
                  <a:srgbClr val="FF0000"/>
                </a:solidFill>
                <a:latin typeface="Times New Roman"/>
                <a:cs typeface="Times New Roman"/>
              </a:rPr>
              <a:t> la </a:t>
            </a:r>
            <a:r>
              <a:rPr lang="en-US" sz="2200" b="1" err="1">
                <a:solidFill>
                  <a:srgbClr val="FF0000"/>
                </a:solidFill>
                <a:latin typeface="Times New Roman"/>
                <a:cs typeface="Times New Roman"/>
              </a:rPr>
              <a:t>nivel</a:t>
            </a:r>
            <a:r>
              <a:rPr lang="en-US" sz="2200" b="1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200" b="1" err="1">
                <a:solidFill>
                  <a:srgbClr val="FF0000"/>
                </a:solidFill>
                <a:latin typeface="Times New Roman"/>
                <a:cs typeface="Times New Roman"/>
              </a:rPr>
              <a:t>fereastră</a:t>
            </a:r>
            <a:r>
              <a:rPr lang="en-US" sz="22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b="1" err="1">
                <a:solidFill>
                  <a:srgbClr val="FF0000"/>
                </a:solidFill>
                <a:latin typeface="Times New Roman"/>
                <a:cs typeface="Times New Roman"/>
              </a:rPr>
              <a:t>dreptunghiulară</a:t>
            </a:r>
            <a:endParaRPr lang="en-US" sz="2200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62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82600" y="179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Metoda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glisării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ferestrei</a:t>
            </a:r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044320" y="2480991"/>
            <a:ext cx="3924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AutoShape 5"/>
          <p:cNvSpPr>
            <a:spLocks noChangeArrowheads="1"/>
          </p:cNvSpPr>
          <p:nvPr/>
        </p:nvSpPr>
        <p:spPr bwMode="auto">
          <a:xfrm>
            <a:off x="6442075" y="4562730"/>
            <a:ext cx="2089150" cy="133191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6212084" y="4815143"/>
            <a:ext cx="2557462" cy="7870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clasificator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față</a:t>
            </a:r>
            <a:r>
              <a:rPr lang="en-US">
                <a:solidFill>
                  <a:srgbClr val="000000"/>
                </a:solidFill>
                <a:latin typeface="Trebuchet MS" pitchFamily="34" charset="0"/>
              </a:rPr>
              <a:t>/non-</a:t>
            </a: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față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>
            <a:off x="5994596" y="517391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6393059" y="6399468"/>
            <a:ext cx="2268537" cy="4176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Da, e o </a:t>
            </a:r>
            <a:r>
              <a:rPr lang="en-US" sz="2100" b="1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față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.</a:t>
            </a:r>
          </a:p>
        </p:txBody>
      </p:sp>
      <p:sp>
        <p:nvSpPr>
          <p:cNvPr id="34" name="Line 12"/>
          <p:cNvSpPr>
            <a:spLocks noChangeShapeType="1"/>
          </p:cNvSpPr>
          <p:nvPr/>
        </p:nvSpPr>
        <p:spPr bwMode="auto">
          <a:xfrm>
            <a:off x="7472559" y="5894643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6246569" y="6393287"/>
            <a:ext cx="2588262" cy="4176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Nu, nu e o </a:t>
            </a:r>
            <a:r>
              <a:rPr lang="en-US" sz="2100" b="1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față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.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" y="767182"/>
            <a:ext cx="9144000" cy="357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  <a:p>
            <a:r>
              <a:rPr lang="en-US" sz="2800" err="1">
                <a:latin typeface="Times New Roman"/>
                <a:cs typeface="Times New Roman"/>
              </a:rPr>
              <a:t>Localizarea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obiectelor</a:t>
            </a:r>
            <a:r>
              <a:rPr lang="en-US" sz="2800">
                <a:latin typeface="Times New Roman"/>
                <a:cs typeface="Times New Roman"/>
              </a:rPr>
              <a:t> la </a:t>
            </a:r>
            <a:r>
              <a:rPr lang="en-US" sz="2800" err="1">
                <a:latin typeface="Times New Roman"/>
                <a:cs typeface="Times New Roman"/>
              </a:rPr>
              <a:t>nivel</a:t>
            </a:r>
            <a:r>
              <a:rPr lang="en-US" sz="2800">
                <a:latin typeface="Times New Roman"/>
                <a:cs typeface="Times New Roman"/>
              </a:rPr>
              <a:t> de </a:t>
            </a:r>
            <a:r>
              <a:rPr lang="en-US" sz="2800" err="1">
                <a:latin typeface="Times New Roman"/>
                <a:cs typeface="Times New Roman"/>
              </a:rPr>
              <a:t>fereastră</a:t>
            </a:r>
            <a:r>
              <a:rPr lang="en-US" sz="2800">
                <a:latin typeface="Times New Roman"/>
                <a:cs typeface="Times New Roman"/>
              </a:rPr>
              <a:t>:</a:t>
            </a:r>
            <a:br>
              <a:rPr lang="en-US" sz="2800">
                <a:latin typeface="Times New Roman"/>
                <a:cs typeface="Times New Roman"/>
              </a:rPr>
            </a:br>
            <a:r>
              <a:rPr lang="en-US" sz="2800" err="1">
                <a:latin typeface="Times New Roman"/>
                <a:cs typeface="Times New Roman"/>
              </a:rPr>
              <a:t>metoda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ferestrei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glisante</a:t>
            </a:r>
            <a:r>
              <a:rPr lang="en-US" sz="2800">
                <a:latin typeface="Times New Roman"/>
                <a:cs typeface="Times New Roman"/>
              </a:rPr>
              <a:t> (sliding-window)</a:t>
            </a:r>
          </a:p>
          <a:p>
            <a:pPr lvl="1"/>
            <a:r>
              <a:rPr lang="en-US" sz="2400" err="1">
                <a:latin typeface="Times New Roman"/>
                <a:cs typeface="Times New Roman"/>
              </a:rPr>
              <a:t>detectare</a:t>
            </a:r>
            <a:r>
              <a:rPr lang="en-US" sz="2400">
                <a:latin typeface="Times New Roman"/>
                <a:cs typeface="Times New Roman"/>
              </a:rPr>
              <a:t> via </a:t>
            </a:r>
            <a:r>
              <a:rPr lang="en-US" sz="2400" err="1">
                <a:latin typeface="Times New Roman"/>
                <a:cs typeface="Times New Roman"/>
              </a:rPr>
              <a:t>clasificare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clasificator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binar</a:t>
            </a:r>
            <a:r>
              <a:rPr lang="en-US" sz="2400">
                <a:latin typeface="Times New Roman"/>
                <a:cs typeface="Times New Roman"/>
              </a:rPr>
              <a:t>        </a:t>
            </a:r>
            <a:r>
              <a:rPr lang="en-US" sz="2400" err="1">
                <a:latin typeface="Times New Roman"/>
                <a:cs typeface="Times New Roman"/>
              </a:rPr>
              <a:t>conține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sau</a:t>
            </a:r>
            <a:r>
              <a:rPr lang="en-US" sz="2400">
                <a:latin typeface="Times New Roman"/>
                <a:cs typeface="Times New Roman"/>
              </a:rPr>
              <a:t> nu </a:t>
            </a:r>
            <a:r>
              <a:rPr lang="en-US" sz="2400" err="1">
                <a:latin typeface="Times New Roman"/>
                <a:cs typeface="Times New Roman"/>
              </a:rPr>
              <a:t>fiecare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fereastră</a:t>
            </a:r>
            <a:r>
              <a:rPr lang="en-US" sz="2400">
                <a:latin typeface="Times New Roman"/>
                <a:cs typeface="Times New Roman"/>
              </a:rPr>
              <a:t> din imagine </a:t>
            </a:r>
            <a:r>
              <a:rPr lang="en-US" sz="2400" err="1">
                <a:latin typeface="Times New Roman"/>
                <a:cs typeface="Times New Roman"/>
              </a:rPr>
              <a:t>instanță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clasei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obiecte</a:t>
            </a:r>
            <a:r>
              <a:rPr lang="en-US" sz="2400">
                <a:latin typeface="Times New Roman"/>
                <a:cs typeface="Times New Roman"/>
              </a:rPr>
              <a:t> X (</a:t>
            </a:r>
            <a:r>
              <a:rPr lang="en-US" sz="2400" err="1">
                <a:latin typeface="Times New Roman"/>
                <a:cs typeface="Times New Roman"/>
              </a:rPr>
              <a:t>față</a:t>
            </a:r>
            <a:r>
              <a:rPr lang="en-US" sz="2400">
                <a:latin typeface="Times New Roman"/>
                <a:cs typeface="Times New Roman"/>
              </a:rPr>
              <a:t>)?</a:t>
            </a:r>
          </a:p>
          <a:p>
            <a:pPr lvl="1"/>
            <a:r>
              <a:rPr lang="en-US" sz="2400" err="1">
                <a:latin typeface="Times New Roman"/>
                <a:cs typeface="Times New Roman"/>
              </a:rPr>
              <a:t>consideră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ferestre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poziționate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în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fiecare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pixel</a:t>
            </a:r>
            <a:r>
              <a:rPr lang="en-US" sz="2400">
                <a:latin typeface="Times New Roman"/>
                <a:cs typeface="Times New Roman"/>
              </a:rPr>
              <a:t>, de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mărimi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diferite</a:t>
            </a:r>
            <a:endParaRPr lang="en-US" sz="240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14" name="Picture 13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8" t="39509" r="23520" b="37167"/>
          <a:stretch/>
        </p:blipFill>
        <p:spPr>
          <a:xfrm>
            <a:off x="4974166" y="4687612"/>
            <a:ext cx="846668" cy="846668"/>
          </a:xfrm>
          <a:prstGeom prst="rect">
            <a:avLst/>
          </a:prstGeom>
        </p:spPr>
      </p:pic>
      <p:pic>
        <p:nvPicPr>
          <p:cNvPr id="15" name="Picture 14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0" t="64916" r="23704" b="10446"/>
          <a:stretch/>
        </p:blipFill>
        <p:spPr>
          <a:xfrm>
            <a:off x="4974166" y="4687612"/>
            <a:ext cx="846668" cy="8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8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D8A9-B177-A8EE-E7E2-82D2D1036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F6EB-A124-E03E-EBF6-866DB76F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5910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săptămâna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viitoare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puteți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adresați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întrebări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laborator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legat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Tema 1</a:t>
            </a:r>
          </a:p>
          <a:p>
            <a:pPr algn="just"/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veniți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trimiteți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Tema 1 o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punem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prezența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0,05p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laborator</a:t>
            </a:r>
            <a:endParaRPr lang="en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2D7FC8-3E65-2C2F-A8A2-E4C4C41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 săptămâna viitoare</a:t>
            </a:r>
          </a:p>
        </p:txBody>
      </p:sp>
    </p:spTree>
    <p:extLst>
      <p:ext uri="{BB962C8B-B14F-4D97-AF65-F5344CB8AC3E}">
        <p14:creationId xmlns:p14="http://schemas.microsoft.com/office/powerpoint/2010/main" val="2966866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82600" y="179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Metoda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glisării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ferestrei</a:t>
            </a:r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044320" y="2480991"/>
            <a:ext cx="3924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" y="767182"/>
            <a:ext cx="9144000" cy="357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  <a:p>
            <a:r>
              <a:rPr lang="en-US" sz="2800" err="1">
                <a:latin typeface="Times New Roman"/>
                <a:cs typeface="Times New Roman"/>
              </a:rPr>
              <a:t>Localizarea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obiectelor</a:t>
            </a:r>
            <a:r>
              <a:rPr lang="en-US" sz="2800">
                <a:latin typeface="Times New Roman"/>
                <a:cs typeface="Times New Roman"/>
              </a:rPr>
              <a:t> la </a:t>
            </a:r>
            <a:r>
              <a:rPr lang="en-US" sz="2800" err="1">
                <a:latin typeface="Times New Roman"/>
                <a:cs typeface="Times New Roman"/>
              </a:rPr>
              <a:t>nivel</a:t>
            </a:r>
            <a:r>
              <a:rPr lang="en-US" sz="2800">
                <a:latin typeface="Times New Roman"/>
                <a:cs typeface="Times New Roman"/>
              </a:rPr>
              <a:t> de </a:t>
            </a:r>
            <a:r>
              <a:rPr lang="en-US" sz="2800" err="1">
                <a:latin typeface="Times New Roman"/>
                <a:cs typeface="Times New Roman"/>
              </a:rPr>
              <a:t>fereastră</a:t>
            </a:r>
            <a:r>
              <a:rPr lang="en-US" sz="2800">
                <a:latin typeface="Times New Roman"/>
                <a:cs typeface="Times New Roman"/>
              </a:rPr>
              <a:t>:</a:t>
            </a:r>
            <a:br>
              <a:rPr lang="en-US" sz="2800">
                <a:latin typeface="Times New Roman"/>
                <a:cs typeface="Times New Roman"/>
              </a:rPr>
            </a:br>
            <a:r>
              <a:rPr lang="en-US" sz="2800" err="1">
                <a:latin typeface="Times New Roman"/>
                <a:cs typeface="Times New Roman"/>
              </a:rPr>
              <a:t>metoda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ferestrei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glisante</a:t>
            </a:r>
            <a:r>
              <a:rPr lang="en-US" sz="2800">
                <a:latin typeface="Times New Roman"/>
                <a:cs typeface="Times New Roman"/>
              </a:rPr>
              <a:t> (sliding-window)</a:t>
            </a:r>
          </a:p>
          <a:p>
            <a:pPr lvl="1"/>
            <a:r>
              <a:rPr lang="en-US" sz="2400" err="1">
                <a:latin typeface="Times New Roman"/>
                <a:cs typeface="Times New Roman"/>
              </a:rPr>
              <a:t>detectare</a:t>
            </a:r>
            <a:r>
              <a:rPr lang="en-US" sz="2400">
                <a:latin typeface="Times New Roman"/>
                <a:cs typeface="Times New Roman"/>
              </a:rPr>
              <a:t> via </a:t>
            </a:r>
            <a:r>
              <a:rPr lang="en-US" sz="2400" err="1">
                <a:latin typeface="Times New Roman"/>
                <a:cs typeface="Times New Roman"/>
              </a:rPr>
              <a:t>clasificare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clasificator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binar</a:t>
            </a:r>
            <a:r>
              <a:rPr lang="en-US" sz="2400">
                <a:latin typeface="Times New Roman"/>
                <a:cs typeface="Times New Roman"/>
              </a:rPr>
              <a:t>        </a:t>
            </a:r>
            <a:r>
              <a:rPr lang="en-US" sz="2400" err="1">
                <a:latin typeface="Times New Roman"/>
                <a:cs typeface="Times New Roman"/>
              </a:rPr>
              <a:t>conține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sau</a:t>
            </a:r>
            <a:r>
              <a:rPr lang="en-US" sz="2400">
                <a:latin typeface="Times New Roman"/>
                <a:cs typeface="Times New Roman"/>
              </a:rPr>
              <a:t> nu </a:t>
            </a:r>
            <a:r>
              <a:rPr lang="en-US" sz="2400" err="1">
                <a:latin typeface="Times New Roman"/>
                <a:cs typeface="Times New Roman"/>
              </a:rPr>
              <a:t>fiecare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fereastră</a:t>
            </a:r>
            <a:r>
              <a:rPr lang="en-US" sz="2400">
                <a:latin typeface="Times New Roman"/>
                <a:cs typeface="Times New Roman"/>
              </a:rPr>
              <a:t> din imagine </a:t>
            </a:r>
            <a:r>
              <a:rPr lang="en-US" sz="2400" err="1">
                <a:latin typeface="Times New Roman"/>
                <a:cs typeface="Times New Roman"/>
              </a:rPr>
              <a:t>instanță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clasei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obiecte</a:t>
            </a:r>
            <a:r>
              <a:rPr lang="en-US" sz="2400">
                <a:latin typeface="Times New Roman"/>
                <a:cs typeface="Times New Roman"/>
              </a:rPr>
              <a:t> X (</a:t>
            </a:r>
            <a:r>
              <a:rPr lang="en-US" sz="2400" err="1">
                <a:latin typeface="Times New Roman"/>
                <a:cs typeface="Times New Roman"/>
              </a:rPr>
              <a:t>față</a:t>
            </a:r>
            <a:r>
              <a:rPr lang="en-US" sz="2400">
                <a:latin typeface="Times New Roman"/>
                <a:cs typeface="Times New Roman"/>
              </a:rPr>
              <a:t>)?</a:t>
            </a:r>
          </a:p>
          <a:p>
            <a:pPr lvl="1"/>
            <a:r>
              <a:rPr lang="en-US" sz="2400" err="1">
                <a:latin typeface="Times New Roman"/>
                <a:cs typeface="Times New Roman"/>
              </a:rPr>
              <a:t>consideră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ferestre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poziționate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în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fiecare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pixel</a:t>
            </a:r>
            <a:r>
              <a:rPr lang="en-US" sz="2400">
                <a:latin typeface="Times New Roman"/>
                <a:cs typeface="Times New Roman"/>
              </a:rPr>
              <a:t>, de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mărimi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diferite</a:t>
            </a:r>
            <a:endParaRPr lang="en-US" sz="240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442075" y="4562730"/>
            <a:ext cx="2089150" cy="133191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6212084" y="4815143"/>
            <a:ext cx="2557462" cy="7870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clasificator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față</a:t>
            </a:r>
            <a:r>
              <a:rPr lang="en-US">
                <a:solidFill>
                  <a:srgbClr val="000000"/>
                </a:solidFill>
                <a:latin typeface="Trebuchet MS" pitchFamily="34" charset="0"/>
              </a:rPr>
              <a:t>/non-</a:t>
            </a: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față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5994596" y="517391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pic>
        <p:nvPicPr>
          <p:cNvPr id="19" name="Picture 18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8" t="39509" r="23520" b="37167"/>
          <a:stretch/>
        </p:blipFill>
        <p:spPr>
          <a:xfrm>
            <a:off x="4974166" y="4687612"/>
            <a:ext cx="846668" cy="846668"/>
          </a:xfrm>
          <a:prstGeom prst="rect">
            <a:avLst/>
          </a:prstGeom>
        </p:spPr>
      </p:pic>
      <p:pic>
        <p:nvPicPr>
          <p:cNvPr id="21" name="Picture 20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607133" y="3874449"/>
            <a:ext cx="3848100" cy="2846170"/>
          </a:xfrm>
          <a:prstGeom prst="rect">
            <a:avLst/>
          </a:prstGeom>
        </p:spPr>
      </p:pic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607132" y="3903609"/>
            <a:ext cx="778420" cy="784003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4455233" y="5182372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608720" y="3886972"/>
            <a:ext cx="1152525" cy="1081088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pic>
        <p:nvPicPr>
          <p:cNvPr id="25" name="Picture 24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 r="77498" b="55089"/>
          <a:stretch/>
        </p:blipFill>
        <p:spPr>
          <a:xfrm>
            <a:off x="4974166" y="4687612"/>
            <a:ext cx="865901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2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927E-6 3.44828E-7 C 0.15804 -0.00347 0.31643 -0.00625 0.31504 -0.00301 C 0.31382 0.00069 -0.00955 0.01527 -0.00782 0.02199 C -0.00625 0.0287 0.32494 0.03032 0.32494 0.0368 C 0.32494 0.04328 -0.00903 0.05207 -0.00782 0.06017 C -0.00678 0.06827 0.33449 0.07614 0.33154 0.08632 C 0.32858 0.09674 -0.02501 0.11456 -0.02553 0.12173 C -0.02588 0.1296 0.32789 0.12682 0.32824 0.13145 C 0.32858 0.13608 -0.0238 0.14395 -0.02327 0.15043 C -0.02293 0.15714 0.33032 0.16454 0.33154 0.17126 C 0.33275 0.17797 -0.01633 0.18306 -0.01685 0.19185 C -0.0172 0.20065 0.32719 0.218 0.32824 0.22472 C 0.32928 0.23143 -0.0106 0.22865 -0.01112 0.23305 C -0.01181 0.23744 0.32372 0.24508 0.32389 0.25064 C 0.32407 0.25642 -0.01181 0.26174 -0.01008 0.26614 C -0.00817 0.27031 0.33605 0.27031 0.33501 0.27679 C 0.33431 0.28373 -0.0139 0.30271 -0.01442 0.3071 C -0.01494 0.31173 0.27405 0.30363 0.33154 0.30294 " pathEditMode="relative" rAng="0" ptsTypes="aaaaaaaaaaa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9" y="152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116 C 0.14831 -0.00694 0.3001 -0.01226 0.29524 -0.0081 C 0.29038 -0.0037 -0.03161 0.01944 -0.03213 0.02592 C -0.03265 0.03217 0.29194 0.02361 0.29211 0.03032 C 0.29229 0.0368 -0.03005 0.05902 -0.03091 0.06596 C -0.03213 0.07267 0.28795 0.06526 0.28586 0.07174 C 0.2836 0.07799 -0.04759 0.09489 -0.04481 0.10438 C -0.0422 0.1134 0.30045 0.11988 0.30167 0.12705 C 0.30306 0.13377 -0.03821 0.13932 -0.03856 0.14534 C -0.03873 0.15159 0.29993 0.1539 0.29976 0.16385 C 0.29941 0.17357 -0.03977 0.19671 -0.04081 0.20505 C -0.04168 0.21361 0.29611 0.2062 0.2942 0.215 C 0.29229 0.22379 -0.05228 0.25203 -0.05228 0.25781 C -0.05228 0.26383 0.23567 0.25064 0.29333 0.24925 " pathEditMode="relative" rAng="0" ptsTypes="aaaaaaaaaaaaaA">
                                      <p:cBhvr>
                                        <p:cTn id="1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2" y="126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mr-IN" dirty="0">
                <a:latin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laborator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94582" y="1242918"/>
            <a:ext cx="8944703" cy="571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Times New Roman"/>
                <a:cs typeface="Times New Roman"/>
              </a:rPr>
              <a:t>scriptul</a:t>
            </a:r>
            <a:r>
              <a:rPr lang="en-US" sz="2800" dirty="0">
                <a:latin typeface="Times New Roman"/>
                <a:cs typeface="Times New Roman"/>
              </a:rPr>
              <a:t> ‘</a:t>
            </a:r>
            <a:r>
              <a:rPr lang="en-US" sz="2800" dirty="0" err="1">
                <a:latin typeface="Times New Roman"/>
                <a:cs typeface="Times New Roman"/>
              </a:rPr>
              <a:t>RunProject.py</a:t>
            </a:r>
            <a:r>
              <a:rPr lang="en-US" sz="2800" dirty="0">
                <a:latin typeface="Times New Roman"/>
                <a:cs typeface="Times New Roman"/>
              </a:rPr>
              <a:t>’ </a:t>
            </a:r>
            <a:r>
              <a:rPr lang="en-US" sz="2800" dirty="0" err="1">
                <a:latin typeface="Times New Roman"/>
                <a:cs typeface="Times New Roman"/>
              </a:rPr>
              <a:t>conține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întreaga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implementare</a:t>
            </a:r>
            <a:r>
              <a:rPr lang="en-US" sz="2800" dirty="0">
                <a:latin typeface="Times New Roman"/>
                <a:cs typeface="Times New Roman"/>
              </a:rPr>
              <a:t> a </a:t>
            </a:r>
            <a:r>
              <a:rPr lang="en-US" sz="2800" dirty="0" err="1">
                <a:latin typeface="Times New Roman"/>
                <a:cs typeface="Times New Roman"/>
              </a:rPr>
              <a:t>proiectului</a:t>
            </a: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multe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funcții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scrise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noi</a:t>
            </a:r>
            <a:r>
              <a:rPr lang="en-US" sz="2800" dirty="0">
                <a:latin typeface="Times New Roman"/>
                <a:cs typeface="Times New Roman"/>
              </a:rPr>
              <a:t> (Radu + Bogdan + Alexandra)</a:t>
            </a:r>
          </a:p>
          <a:p>
            <a:r>
              <a:rPr lang="en-US" sz="2800" dirty="0" err="1">
                <a:solidFill>
                  <a:srgbClr val="2FC338"/>
                </a:solidFill>
                <a:latin typeface="Times New Roman"/>
                <a:cs typeface="Times New Roman"/>
              </a:rPr>
              <a:t>funcții</a:t>
            </a:r>
            <a:r>
              <a:rPr lang="en-US" sz="28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2FC338"/>
                </a:solidFill>
                <a:latin typeface="Times New Roman"/>
                <a:cs typeface="Times New Roman"/>
              </a:rPr>
              <a:t>ce</a:t>
            </a:r>
            <a:r>
              <a:rPr lang="en-US" sz="28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2FC338"/>
                </a:solidFill>
                <a:latin typeface="Times New Roman"/>
                <a:cs typeface="Times New Roman"/>
              </a:rPr>
              <a:t>trebuiesc</a:t>
            </a:r>
            <a:r>
              <a:rPr lang="en-US" sz="28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2FC338"/>
                </a:solidFill>
                <a:latin typeface="Times New Roman"/>
                <a:cs typeface="Times New Roman"/>
              </a:rPr>
              <a:t>completate</a:t>
            </a:r>
            <a:r>
              <a:rPr lang="en-US" sz="2800" dirty="0">
                <a:solidFill>
                  <a:srgbClr val="2FC338"/>
                </a:solidFill>
                <a:latin typeface="Times New Roman"/>
                <a:cs typeface="Times New Roman"/>
              </a:rPr>
              <a:t> la </a:t>
            </a:r>
            <a:r>
              <a:rPr lang="en-US" sz="2800" dirty="0" err="1">
                <a:solidFill>
                  <a:srgbClr val="2FC338"/>
                </a:solidFill>
                <a:latin typeface="Times New Roman"/>
                <a:cs typeface="Times New Roman"/>
              </a:rPr>
              <a:t>laborator</a:t>
            </a:r>
            <a:r>
              <a:rPr lang="en-US" sz="2800" dirty="0">
                <a:solidFill>
                  <a:srgbClr val="2FC338"/>
                </a:solidFill>
                <a:latin typeface="Times New Roman"/>
                <a:cs typeface="Times New Roman"/>
                <a:sym typeface="Wingdings"/>
              </a:rPr>
              <a:t>:</a:t>
            </a:r>
            <a:endParaRPr lang="en-US" sz="2800" dirty="0">
              <a:solidFill>
                <a:srgbClr val="2FC338"/>
              </a:solidFill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FacialDetector.get_positive_descriptors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</a:p>
          <a:p>
            <a:pPr lvl="1"/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FacialDetector.get_negative_descriptors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</a:p>
          <a:p>
            <a:pPr lvl="1"/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FacialDetector.run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</a:p>
          <a:p>
            <a:pPr lvl="1"/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opțional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: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adăugați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antrenarea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cu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exemple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puternic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negative</a:t>
            </a:r>
            <a:r>
              <a:rPr lang="en-US" sz="2400" dirty="0">
                <a:solidFill>
                  <a:schemeClr val="accent3"/>
                </a:solidFill>
                <a:latin typeface="Times New Roman"/>
                <a:cs typeface="Times New Roman"/>
              </a:rPr>
              <a:t>  </a:t>
            </a:r>
          </a:p>
          <a:p>
            <a:r>
              <a:rPr lang="en-US" sz="2800" dirty="0" err="1">
                <a:latin typeface="Times New Roman"/>
                <a:cs typeface="Times New Roman"/>
              </a:rPr>
              <a:t>realizați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experimente</a:t>
            </a:r>
            <a:r>
              <a:rPr lang="en-US" sz="2800" dirty="0">
                <a:latin typeface="Times New Roman"/>
                <a:cs typeface="Times New Roman"/>
              </a:rPr>
              <a:t> pe </a:t>
            </a:r>
            <a:r>
              <a:rPr lang="en-US" sz="2800" dirty="0" err="1">
                <a:latin typeface="Times New Roman"/>
                <a:cs typeface="Times New Roman"/>
              </a:rPr>
              <a:t>baza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implementării</a:t>
            </a:r>
            <a:endParaRPr lang="en-US" sz="28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760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Etape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construcția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detectorului</a:t>
            </a:r>
            <a:r>
              <a:rPr lang="en-US">
                <a:latin typeface="Times New Roman"/>
                <a:cs typeface="Times New Roman"/>
              </a:rPr>
              <a:t> facial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0" y="767180"/>
            <a:ext cx="8944703" cy="3239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err="1">
                <a:latin typeface="Times New Roman"/>
                <a:cs typeface="Times New Roman"/>
              </a:rPr>
              <a:t>Învațarea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unui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clasificator</a:t>
            </a:r>
            <a:endParaRPr lang="en-US" sz="2800">
              <a:latin typeface="Times New Roman"/>
              <a:cs typeface="Times New Roman"/>
            </a:endParaRPr>
          </a:p>
          <a:p>
            <a:pPr lvl="1" indent="-342900"/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clasificator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err="1">
                <a:latin typeface="Times New Roman"/>
                <a:cs typeface="Times New Roman"/>
              </a:rPr>
              <a:t>funcție</a:t>
            </a:r>
            <a:r>
              <a:rPr lang="en-US" sz="2400">
                <a:latin typeface="Times New Roman"/>
                <a:cs typeface="Times New Roman"/>
              </a:rPr>
              <a:t> care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asignează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un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scor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unei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conținutului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vizual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pixelii</a:t>
            </a:r>
            <a:r>
              <a:rPr lang="en-US" sz="2400">
                <a:latin typeface="Times New Roman"/>
                <a:cs typeface="Times New Roman"/>
              </a:rPr>
              <a:t> din </a:t>
            </a:r>
            <a:r>
              <a:rPr lang="en-US" sz="2400" err="1">
                <a:latin typeface="Times New Roman"/>
                <a:cs typeface="Times New Roman"/>
              </a:rPr>
              <a:t>interiorul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ei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lvl="1" indent="-342900"/>
            <a:r>
              <a:rPr lang="en-US" sz="2400" err="1">
                <a:latin typeface="Times New Roman"/>
                <a:cs typeface="Times New Roman"/>
              </a:rPr>
              <a:t>vrem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învățăm</a:t>
            </a:r>
            <a:r>
              <a:rPr lang="en-US" sz="2400">
                <a:latin typeface="Times New Roman"/>
                <a:cs typeface="Times New Roman"/>
              </a:rPr>
              <a:t> un </a:t>
            </a:r>
            <a:r>
              <a:rPr lang="en-US" sz="2400" err="1">
                <a:latin typeface="Times New Roman"/>
                <a:cs typeface="Times New Roman"/>
              </a:rPr>
              <a:t>clasificator</a:t>
            </a:r>
            <a:r>
              <a:rPr lang="en-US" sz="2400">
                <a:latin typeface="Times New Roman"/>
                <a:cs typeface="Times New Roman"/>
              </a:rPr>
              <a:t> care </a:t>
            </a:r>
            <a:r>
              <a:rPr lang="en-US" sz="2400" err="1">
                <a:latin typeface="Times New Roman"/>
                <a:cs typeface="Times New Roman"/>
              </a:rPr>
              <a:t>distinge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conțin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(ideal,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clasificatorul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va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asigna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acestor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ferestre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un </a:t>
            </a:r>
            <a:r>
              <a:rPr lang="en-US" sz="2400" err="1">
                <a:solidFill>
                  <a:srgbClr val="008000"/>
                </a:solidFill>
                <a:latin typeface="Times New Roman"/>
                <a:cs typeface="Times New Roman"/>
              </a:rPr>
              <a:t>scor</a:t>
            </a:r>
            <a:r>
              <a:rPr lang="en-US" sz="2400">
                <a:solidFill>
                  <a:srgbClr val="008000"/>
                </a:solidFill>
                <a:latin typeface="Times New Roman"/>
                <a:cs typeface="Times New Roman"/>
              </a:rPr>
              <a:t> &gt; 0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)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</a:t>
            </a:r>
            <a:r>
              <a:rPr lang="en-US" sz="2400">
                <a:latin typeface="Times New Roman"/>
                <a:cs typeface="Times New Roman"/>
              </a:rPr>
              <a:t> nu </a:t>
            </a:r>
            <a:r>
              <a:rPr lang="en-US" sz="2400" err="1">
                <a:latin typeface="Times New Roman"/>
                <a:cs typeface="Times New Roman"/>
              </a:rPr>
              <a:t>conțin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(ideal,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clasificatorul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va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asigna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acestor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ferestre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un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scor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&lt; 0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)</a:t>
            </a:r>
            <a:r>
              <a:rPr lang="en-US" sz="240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8" name="Picture 7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607133" y="3874449"/>
            <a:ext cx="3848100" cy="2846170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665980" y="4548087"/>
            <a:ext cx="839548" cy="830465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4455233" y="5182372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42075" y="4562730"/>
            <a:ext cx="2089150" cy="133191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6212084" y="4815143"/>
            <a:ext cx="2557462" cy="7870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clasificator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față</a:t>
            </a:r>
            <a:r>
              <a:rPr lang="en-US">
                <a:solidFill>
                  <a:srgbClr val="000000"/>
                </a:solidFill>
                <a:latin typeface="Trebuchet MS" pitchFamily="34" charset="0"/>
              </a:rPr>
              <a:t>/non-</a:t>
            </a: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față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5994596" y="517391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6393059" y="6399468"/>
            <a:ext cx="2268537" cy="4176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Da, e o </a:t>
            </a:r>
            <a:r>
              <a:rPr lang="en-US" sz="2100" b="1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față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.</a:t>
            </a: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7472559" y="5894643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6246569" y="6393287"/>
            <a:ext cx="2588262" cy="4176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Nu, nu e o </a:t>
            </a:r>
            <a:r>
              <a:rPr lang="en-US" sz="2100" b="1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față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.</a:t>
            </a:r>
          </a:p>
        </p:txBody>
      </p:sp>
      <p:pic>
        <p:nvPicPr>
          <p:cNvPr id="20" name="Picture 19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8" t="39509" r="23520" b="37167"/>
          <a:stretch/>
        </p:blipFill>
        <p:spPr>
          <a:xfrm>
            <a:off x="4974166" y="4687612"/>
            <a:ext cx="846668" cy="846668"/>
          </a:xfrm>
          <a:prstGeom prst="rect">
            <a:avLst/>
          </a:prstGeom>
        </p:spPr>
      </p:pic>
      <p:pic>
        <p:nvPicPr>
          <p:cNvPr id="22" name="Picture 21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0" t="64916" r="23704" b="10446"/>
          <a:stretch/>
        </p:blipFill>
        <p:spPr>
          <a:xfrm>
            <a:off x="4974166" y="4687612"/>
            <a:ext cx="846668" cy="843945"/>
          </a:xfrm>
          <a:prstGeom prst="rect">
            <a:avLst/>
          </a:prstGeom>
        </p:spPr>
      </p:pic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665980" y="5429303"/>
            <a:ext cx="839548" cy="830465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6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17" grpId="1"/>
      <p:bldP spid="19" grpId="0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Etape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construcția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detectorului</a:t>
            </a:r>
            <a:r>
              <a:rPr lang="en-US">
                <a:latin typeface="Times New Roman"/>
                <a:cs typeface="Times New Roman"/>
              </a:rPr>
              <a:t> facial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0" y="767181"/>
            <a:ext cx="8944703" cy="609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>
                <a:latin typeface="Times New Roman"/>
                <a:cs typeface="Times New Roman"/>
              </a:rPr>
              <a:t>2. </a:t>
            </a:r>
            <a:r>
              <a:rPr lang="en-US" sz="2800" err="1">
                <a:latin typeface="Times New Roman"/>
                <a:cs typeface="Times New Roman"/>
              </a:rPr>
              <a:t>Implementarea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metodei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glisării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unei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ferestre</a:t>
            </a:r>
            <a:endParaRPr lang="en-US" sz="2800">
              <a:latin typeface="Times New Roman"/>
              <a:cs typeface="Times New Roman"/>
            </a:endParaRPr>
          </a:p>
          <a:p>
            <a:pPr lvl="1" indent="-342900"/>
            <a:r>
              <a:rPr lang="en-US" sz="2400" err="1">
                <a:latin typeface="Times New Roman"/>
                <a:cs typeface="Times New Roman"/>
              </a:rPr>
              <a:t>glisarea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unei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</a:t>
            </a:r>
            <a:r>
              <a:rPr lang="en-US" sz="2400">
                <a:latin typeface="Times New Roman"/>
                <a:cs typeface="Times New Roman"/>
              </a:rPr>
              <a:t> de la </a:t>
            </a:r>
            <a:r>
              <a:rPr lang="en-US" sz="2400" err="1">
                <a:latin typeface="Times New Roman"/>
                <a:cs typeface="Times New Roman"/>
              </a:rPr>
              <a:t>stânga</a:t>
            </a:r>
            <a:r>
              <a:rPr lang="en-US" sz="2400">
                <a:latin typeface="Times New Roman"/>
                <a:cs typeface="Times New Roman"/>
              </a:rPr>
              <a:t> la </a:t>
            </a:r>
            <a:r>
              <a:rPr lang="en-US" sz="2400" err="1">
                <a:latin typeface="Times New Roman"/>
                <a:cs typeface="Times New Roman"/>
              </a:rPr>
              <a:t>dreapta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sus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jos</a:t>
            </a:r>
            <a:endParaRPr lang="en-US" sz="2400">
              <a:latin typeface="Times New Roman"/>
              <a:cs typeface="Times New Roman"/>
            </a:endParaRPr>
          </a:p>
          <a:p>
            <a:pPr lvl="1" indent="-342900"/>
            <a:r>
              <a:rPr lang="en-US" sz="2400" err="1">
                <a:latin typeface="Times New Roman"/>
                <a:cs typeface="Times New Roman"/>
              </a:rPr>
              <a:t>clasificarea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asignarea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unui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scor</a:t>
            </a:r>
            <a:r>
              <a:rPr lang="en-US" sz="2400">
                <a:latin typeface="Times New Roman"/>
                <a:cs typeface="Times New Roman"/>
              </a:rPr>
              <a:t>) </a:t>
            </a:r>
            <a:r>
              <a:rPr lang="en-US" sz="2400" err="1">
                <a:latin typeface="Times New Roman"/>
                <a:cs typeface="Times New Roman"/>
              </a:rPr>
              <a:t>fiecărei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învățat</a:t>
            </a:r>
            <a:r>
              <a:rPr lang="en-US" sz="2400">
                <a:latin typeface="Times New Roman"/>
                <a:cs typeface="Times New Roman"/>
              </a:rPr>
              <a:t> la </a:t>
            </a:r>
            <a:r>
              <a:rPr lang="en-US" sz="2400" err="1">
                <a:latin typeface="Times New Roman"/>
                <a:cs typeface="Times New Roman"/>
              </a:rPr>
              <a:t>etapa</a:t>
            </a:r>
            <a:r>
              <a:rPr lang="en-US" sz="2400">
                <a:latin typeface="Times New Roman"/>
                <a:cs typeface="Times New Roman"/>
              </a:rPr>
              <a:t> 1</a:t>
            </a:r>
          </a:p>
          <a:p>
            <a:pPr lvl="1" indent="-342900"/>
            <a:r>
              <a:rPr lang="en-US" sz="2400" err="1">
                <a:latin typeface="Times New Roman"/>
                <a:cs typeface="Times New Roman"/>
              </a:rPr>
              <a:t>localizarea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scorurilor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ferestrelor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6442075" y="4562730"/>
            <a:ext cx="2089150" cy="133191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212084" y="4815143"/>
            <a:ext cx="2557462" cy="7870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clasificator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față</a:t>
            </a:r>
            <a:r>
              <a:rPr lang="en-US">
                <a:solidFill>
                  <a:srgbClr val="000000"/>
                </a:solidFill>
                <a:latin typeface="Trebuchet MS" pitchFamily="34" charset="0"/>
              </a:rPr>
              <a:t>/non-</a:t>
            </a: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față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5994596" y="517391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pic>
        <p:nvPicPr>
          <p:cNvPr id="7" name="Picture 6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8" t="39509" r="23520" b="37167"/>
          <a:stretch/>
        </p:blipFill>
        <p:spPr>
          <a:xfrm>
            <a:off x="4974166" y="4687612"/>
            <a:ext cx="846668" cy="846668"/>
          </a:xfrm>
          <a:prstGeom prst="rect">
            <a:avLst/>
          </a:prstGeom>
        </p:spPr>
      </p:pic>
      <p:pic>
        <p:nvPicPr>
          <p:cNvPr id="8" name="Picture 7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607133" y="3874449"/>
            <a:ext cx="3848100" cy="2846170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07133" y="3888560"/>
            <a:ext cx="792162" cy="755650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4455233" y="5182372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608720" y="3886972"/>
            <a:ext cx="1152525" cy="1081088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pic>
        <p:nvPicPr>
          <p:cNvPr id="12" name="Picture 11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 r="77498" b="55089"/>
          <a:stretch/>
        </p:blipFill>
        <p:spPr>
          <a:xfrm>
            <a:off x="4974166" y="4687612"/>
            <a:ext cx="865901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927E-6 3.44828E-7 C 0.15804 -0.00347 0.31643 -0.00625 0.31504 -0.00301 C 0.31382 0.00069 -0.00955 0.01527 -0.00782 0.02199 C -0.00625 0.0287 0.32494 0.03032 0.32494 0.0368 C 0.32494 0.04328 -0.00903 0.05207 -0.00782 0.06017 C -0.00678 0.06827 0.33449 0.07614 0.33154 0.08632 C 0.32858 0.09674 -0.02501 0.11456 -0.02553 0.12173 C -0.02588 0.1296 0.32789 0.12682 0.32824 0.13145 C 0.32858 0.13608 -0.0238 0.14395 -0.02327 0.15043 C -0.02293 0.15714 0.33032 0.16454 0.33154 0.17126 C 0.33275 0.17797 -0.01633 0.18306 -0.01685 0.19185 C -0.0172 0.20065 0.32719 0.218 0.32824 0.22472 C 0.32928 0.23143 -0.0106 0.22865 -0.01112 0.23305 C -0.01181 0.23744 0.32372 0.24508 0.32389 0.25064 C 0.32407 0.25642 -0.01181 0.26174 -0.01008 0.26614 C -0.00817 0.27031 0.33605 0.27031 0.33501 0.27679 C 0.33431 0.28373 -0.0139 0.30271 -0.01442 0.3071 C -0.01494 0.31173 0.27405 0.30363 0.33154 0.30294 " pathEditMode="relative" rAng="0" ptsTypes="aaaaaaaaaaaaa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9" y="152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116 C 0.14831 -0.00694 0.3001 -0.01226 0.29524 -0.0081 C 0.29038 -0.0037 -0.03161 0.01944 -0.03213 0.02592 C -0.03265 0.03217 0.29194 0.02361 0.29211 0.03032 C 0.29229 0.0368 -0.03005 0.05902 -0.03091 0.06596 C -0.03213 0.07267 0.28795 0.06526 0.28586 0.07174 C 0.2836 0.07799 -0.04759 0.09489 -0.04481 0.10438 C -0.0422 0.1134 0.30045 0.11988 0.30167 0.12705 C 0.30306 0.13377 -0.03821 0.13932 -0.03856 0.14534 C -0.03873 0.15159 0.29993 0.1539 0.29976 0.16385 C 0.29941 0.17357 -0.03977 0.19671 -0.04081 0.20505 C -0.04168 0.21361 0.29611 0.2062 0.2942 0.215 C 0.29229 0.22379 -0.05228 0.25203 -0.05228 0.25781 C -0.05228 0.26383 0.23567 0.25064 0.29333 0.24925 " pathEditMode="relative" rAng="0" ptsTypes="aaaaaaaaaaaa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2" y="126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Etape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construcția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detectorului</a:t>
            </a:r>
            <a:r>
              <a:rPr lang="en-US">
                <a:latin typeface="Times New Roman"/>
                <a:cs typeface="Times New Roman"/>
              </a:rPr>
              <a:t> facial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-63061" y="767181"/>
            <a:ext cx="9306913" cy="648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Times New Roman"/>
                <a:cs typeface="Times New Roman"/>
              </a:rPr>
              <a:t>Învațarea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unui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clasificator</a:t>
            </a:r>
            <a:endParaRPr lang="en-US" sz="2800" dirty="0">
              <a:latin typeface="Times New Roman"/>
              <a:cs typeface="Times New Roman"/>
            </a:endParaRPr>
          </a:p>
          <a:p>
            <a:pPr lvl="1" indent="-342900"/>
            <a:r>
              <a:rPr lang="en-US" sz="2400" dirty="0" err="1">
                <a:latin typeface="Times New Roman"/>
                <a:cs typeface="Times New Roman"/>
              </a:rPr>
              <a:t>clasificator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asignează</a:t>
            </a:r>
            <a:r>
              <a:rPr lang="en-US" sz="2400" dirty="0">
                <a:latin typeface="Times New Roman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cs typeface="Times New Roman"/>
              </a:rPr>
              <a:t>scor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ferestre</a:t>
            </a:r>
            <a:r>
              <a:rPr lang="en-US" sz="2400" dirty="0">
                <a:latin typeface="Times New Roman"/>
                <a:cs typeface="Times New Roman"/>
              </a:rPr>
              <a:t> pe </a:t>
            </a:r>
            <a:r>
              <a:rPr lang="en-US" sz="2400" dirty="0" err="1">
                <a:latin typeface="Times New Roman"/>
                <a:cs typeface="Times New Roman"/>
              </a:rPr>
              <a:t>baza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conținutului</a:t>
            </a:r>
            <a:r>
              <a:rPr lang="en-US" sz="2400" dirty="0">
                <a:latin typeface="Times New Roman"/>
                <a:cs typeface="Times New Roman"/>
              </a:rPr>
              <a:t> lor </a:t>
            </a:r>
            <a:r>
              <a:rPr lang="en-US" sz="2400" dirty="0" err="1">
                <a:latin typeface="Times New Roman"/>
                <a:cs typeface="Times New Roman"/>
              </a:rPr>
              <a:t>vizual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pixelii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dirty="0" err="1">
                <a:latin typeface="Times New Roman"/>
                <a:cs typeface="Times New Roman"/>
              </a:rPr>
              <a:t>interiorul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ei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lvl="1" indent="-342900"/>
            <a:r>
              <a:rPr lang="en-US" sz="2400" dirty="0" err="1">
                <a:latin typeface="Times New Roman"/>
                <a:cs typeface="Times New Roman"/>
              </a:rPr>
              <a:t>vrem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învățăm</a:t>
            </a:r>
            <a:r>
              <a:rPr lang="en-US" sz="2400" dirty="0">
                <a:latin typeface="Times New Roman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cs typeface="Times New Roman"/>
              </a:rPr>
              <a:t>clasificator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distinge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ferestrele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conțin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fețe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ferestrele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</a:t>
            </a:r>
            <a:r>
              <a:rPr lang="en-US" sz="2400" dirty="0">
                <a:latin typeface="Times New Roman"/>
                <a:cs typeface="Times New Roman"/>
              </a:rPr>
              <a:t> nu </a:t>
            </a:r>
            <a:r>
              <a:rPr lang="en-US" sz="2400" dirty="0" err="1">
                <a:latin typeface="Times New Roman"/>
                <a:cs typeface="Times New Roman"/>
              </a:rPr>
              <a:t>conțin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fețe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</a:p>
          <a:p>
            <a:pPr lvl="1"/>
            <a:r>
              <a:rPr lang="en-US" sz="1800" dirty="0" err="1">
                <a:solidFill>
                  <a:srgbClr val="2FC338"/>
                </a:solidFill>
                <a:latin typeface="Times New Roman"/>
                <a:cs typeface="Times New Roman"/>
              </a:rPr>
              <a:t>FacialDetector.get_positive_descriptors</a:t>
            </a:r>
            <a:r>
              <a:rPr lang="en-US" sz="1800" dirty="0">
                <a:solidFill>
                  <a:srgbClr val="2FC338"/>
                </a:solidFill>
                <a:latin typeface="Times New Roman"/>
                <a:cs typeface="Times New Roman"/>
              </a:rPr>
              <a:t>() + </a:t>
            </a:r>
            <a:r>
              <a:rPr lang="en-US" sz="1800" dirty="0" err="1">
                <a:solidFill>
                  <a:srgbClr val="2FC338"/>
                </a:solidFill>
                <a:latin typeface="Times New Roman"/>
                <a:cs typeface="Times New Roman"/>
              </a:rPr>
              <a:t>FacialDetector.get_negative_descriptors</a:t>
            </a:r>
            <a:r>
              <a:rPr lang="en-US" sz="1800" dirty="0">
                <a:solidFill>
                  <a:srgbClr val="2FC338"/>
                </a:solidFill>
                <a:latin typeface="Times New Roman"/>
                <a:cs typeface="Times New Roman"/>
              </a:rPr>
              <a:t>()  </a:t>
            </a:r>
          </a:p>
          <a:p>
            <a:pPr lvl="1"/>
            <a:r>
              <a:rPr lang="en-US" sz="1800" dirty="0" err="1">
                <a:solidFill>
                  <a:srgbClr val="2FC338"/>
                </a:solidFill>
                <a:latin typeface="Times New Roman"/>
                <a:cs typeface="Times New Roman"/>
              </a:rPr>
              <a:t>opțional</a:t>
            </a:r>
            <a:r>
              <a:rPr lang="en-US" sz="1800" dirty="0">
                <a:solidFill>
                  <a:srgbClr val="2FC338"/>
                </a:solidFill>
                <a:latin typeface="Times New Roman"/>
                <a:cs typeface="Times New Roman"/>
              </a:rPr>
              <a:t>: </a:t>
            </a:r>
            <a:r>
              <a:rPr lang="en-US" sz="1800" dirty="0" err="1">
                <a:solidFill>
                  <a:srgbClr val="2FC338"/>
                </a:solidFill>
                <a:latin typeface="Times New Roman"/>
                <a:cs typeface="Times New Roman"/>
              </a:rPr>
              <a:t>antrenare</a:t>
            </a:r>
            <a:r>
              <a:rPr lang="en-US" sz="1800" dirty="0">
                <a:solidFill>
                  <a:srgbClr val="2FC338"/>
                </a:solidFill>
                <a:latin typeface="Times New Roman"/>
                <a:cs typeface="Times New Roman"/>
              </a:rPr>
              <a:t> cu </a:t>
            </a:r>
            <a:r>
              <a:rPr lang="en-US" sz="1800" dirty="0" err="1">
                <a:solidFill>
                  <a:srgbClr val="2FC338"/>
                </a:solidFill>
                <a:latin typeface="Times New Roman"/>
                <a:cs typeface="Times New Roman"/>
              </a:rPr>
              <a:t>exemple</a:t>
            </a:r>
            <a:r>
              <a:rPr lang="en-US" sz="18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rgbClr val="2FC338"/>
                </a:solidFill>
                <a:latin typeface="Times New Roman"/>
                <a:cs typeface="Times New Roman"/>
              </a:rPr>
              <a:t>puternic</a:t>
            </a:r>
            <a:r>
              <a:rPr lang="en-US" sz="1800" dirty="0">
                <a:solidFill>
                  <a:srgbClr val="2FC338"/>
                </a:solidFill>
                <a:latin typeface="Times New Roman"/>
                <a:cs typeface="Times New Roman"/>
              </a:rPr>
              <a:t> negative (pe </a:t>
            </a:r>
            <a:r>
              <a:rPr lang="en-US" sz="1800" dirty="0" err="1">
                <a:solidFill>
                  <a:srgbClr val="2FC338"/>
                </a:solidFill>
                <a:latin typeface="Times New Roman"/>
                <a:cs typeface="Times New Roman"/>
              </a:rPr>
              <a:t>baza</a:t>
            </a:r>
            <a:r>
              <a:rPr lang="en-US" sz="18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rgbClr val="2FC338"/>
                </a:solidFill>
                <a:latin typeface="Times New Roman"/>
                <a:cs typeface="Times New Roman"/>
              </a:rPr>
              <a:t>etapei</a:t>
            </a:r>
            <a:r>
              <a:rPr lang="en-US" sz="1800" dirty="0">
                <a:solidFill>
                  <a:srgbClr val="2FC338"/>
                </a:solidFill>
                <a:latin typeface="Times New Roman"/>
                <a:cs typeface="Times New Roman"/>
              </a:rPr>
              <a:t> 2)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Times New Roman"/>
                <a:cs typeface="Times New Roman"/>
              </a:rPr>
              <a:t>Implementarea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metodei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glisării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unei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ferestre</a:t>
            </a:r>
            <a:endParaRPr lang="en-US" sz="2800" dirty="0">
              <a:latin typeface="Times New Roman"/>
              <a:cs typeface="Times New Roman"/>
            </a:endParaRPr>
          </a:p>
          <a:p>
            <a:pPr lvl="1" indent="-342900"/>
            <a:r>
              <a:rPr lang="en-US" sz="2400" dirty="0" err="1">
                <a:latin typeface="Times New Roman"/>
                <a:cs typeface="Times New Roman"/>
              </a:rPr>
              <a:t>glisarea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ferestre</a:t>
            </a:r>
            <a:r>
              <a:rPr lang="en-US" sz="2400" dirty="0">
                <a:latin typeface="Times New Roman"/>
                <a:cs typeface="Times New Roman"/>
              </a:rPr>
              <a:t> de la </a:t>
            </a:r>
            <a:r>
              <a:rPr lang="en-US" sz="2400" dirty="0" err="1">
                <a:latin typeface="Times New Roman"/>
                <a:cs typeface="Times New Roman"/>
              </a:rPr>
              <a:t>stânga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dreapta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de sus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jos</a:t>
            </a:r>
            <a:endParaRPr lang="en-US" sz="2400" dirty="0">
              <a:latin typeface="Times New Roman"/>
              <a:cs typeface="Times New Roman"/>
            </a:endParaRPr>
          </a:p>
          <a:p>
            <a:pPr lvl="1" indent="-342900"/>
            <a:r>
              <a:rPr lang="en-US" sz="2400" dirty="0" err="1">
                <a:latin typeface="Times New Roman"/>
                <a:cs typeface="Times New Roman"/>
              </a:rPr>
              <a:t>clasificarea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asignarea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scor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fiecărei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ferestre</a:t>
            </a:r>
            <a:r>
              <a:rPr lang="en-US" sz="2400" dirty="0">
                <a:latin typeface="Times New Roman"/>
                <a:cs typeface="Times New Roman"/>
              </a:rPr>
              <a:t> pe </a:t>
            </a:r>
            <a:r>
              <a:rPr lang="en-US" sz="2400" dirty="0" err="1">
                <a:latin typeface="Times New Roman"/>
                <a:cs typeface="Times New Roman"/>
              </a:rPr>
              <a:t>baza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clasificatorului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învățat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etapa</a:t>
            </a:r>
            <a:r>
              <a:rPr lang="en-US" sz="2400" dirty="0">
                <a:latin typeface="Times New Roman"/>
                <a:cs typeface="Times New Roman"/>
              </a:rPr>
              <a:t> 1</a:t>
            </a:r>
          </a:p>
          <a:p>
            <a:pPr lvl="1" indent="-342900"/>
            <a:r>
              <a:rPr lang="en-US" sz="2400" dirty="0" err="1">
                <a:latin typeface="Times New Roman"/>
                <a:cs typeface="Times New Roman"/>
              </a:rPr>
              <a:t>localizarea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fețelor</a:t>
            </a:r>
            <a:r>
              <a:rPr lang="en-US" sz="2400" dirty="0">
                <a:latin typeface="Times New Roman"/>
                <a:cs typeface="Times New Roman"/>
              </a:rPr>
              <a:t> pe </a:t>
            </a:r>
            <a:r>
              <a:rPr lang="en-US" sz="2400" dirty="0" err="1">
                <a:latin typeface="Times New Roman"/>
                <a:cs typeface="Times New Roman"/>
              </a:rPr>
              <a:t>baza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scorurilor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ferestrelor</a:t>
            </a:r>
            <a:endParaRPr lang="en-US" sz="2400" dirty="0">
              <a:latin typeface="Times New Roman"/>
              <a:cs typeface="Times New Roman"/>
            </a:endParaRPr>
          </a:p>
          <a:p>
            <a:pPr lvl="1" indent="-342900"/>
            <a:r>
              <a:rPr lang="en-US" sz="2100" dirty="0" err="1">
                <a:solidFill>
                  <a:srgbClr val="2FC338"/>
                </a:solidFill>
                <a:latin typeface="Times New Roman"/>
                <a:cs typeface="Times New Roman"/>
              </a:rPr>
              <a:t>FacialDetector.run</a:t>
            </a:r>
            <a:r>
              <a:rPr lang="en-US" sz="2100" dirty="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  <a:endParaRPr lang="en-US" sz="2400" dirty="0">
              <a:solidFill>
                <a:srgbClr val="2FC338"/>
              </a:solidFill>
              <a:latin typeface="Times New Roman"/>
              <a:cs typeface="Times New Roman"/>
            </a:endParaRPr>
          </a:p>
          <a:p>
            <a:pPr marL="400050" lvl="1" indent="0">
              <a:buNone/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052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Învățarea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unui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clasificator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587" y="1143000"/>
            <a:ext cx="9294252" cy="496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err="1">
                <a:latin typeface="Times New Roman"/>
                <a:cs typeface="Times New Roman"/>
              </a:rPr>
              <a:t>Ingrediente</a:t>
            </a:r>
            <a:r>
              <a:rPr lang="en-US" sz="2400">
                <a:latin typeface="Times New Roman"/>
                <a:cs typeface="Times New Roman"/>
              </a:rPr>
              <a:t>: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Mulțime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învățare</a:t>
            </a:r>
            <a:r>
              <a:rPr lang="en-US" sz="2400">
                <a:latin typeface="Times New Roman"/>
                <a:cs typeface="Times New Roman"/>
              </a:rPr>
              <a:t>/</a:t>
            </a:r>
            <a:r>
              <a:rPr lang="en-US" sz="2400" err="1">
                <a:latin typeface="Times New Roman"/>
                <a:cs typeface="Times New Roman"/>
              </a:rPr>
              <a:t>antrenare</a:t>
            </a:r>
            <a:r>
              <a:rPr lang="en-US" sz="2400">
                <a:latin typeface="Times New Roman"/>
                <a:cs typeface="Times New Roman"/>
              </a:rPr>
              <a:t> 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solidFill>
                  <a:srgbClr val="008000"/>
                </a:solidFill>
                <a:latin typeface="Times New Roman"/>
                <a:cs typeface="Times New Roman"/>
              </a:rPr>
              <a:t>exemple</a:t>
            </a:r>
            <a:r>
              <a:rPr lang="en-US" sz="240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008000"/>
                </a:solidFill>
                <a:latin typeface="Times New Roman"/>
                <a:cs typeface="Times New Roman"/>
              </a:rPr>
              <a:t>pozitive</a:t>
            </a:r>
            <a:r>
              <a:rPr lang="en-US" sz="2400">
                <a:solidFill>
                  <a:srgbClr val="008000"/>
                </a:solidFill>
                <a:latin typeface="Times New Roman"/>
                <a:cs typeface="Times New Roman"/>
              </a:rPr>
              <a:t> - </a:t>
            </a:r>
            <a:r>
              <a:rPr lang="en-US" sz="2400" err="1">
                <a:solidFill>
                  <a:srgbClr val="008000"/>
                </a:solidFill>
                <a:latin typeface="Times New Roman"/>
                <a:cs typeface="Times New Roman"/>
              </a:rPr>
              <a:t>ferestre</a:t>
            </a:r>
            <a:r>
              <a:rPr lang="en-US" sz="2400">
                <a:solidFill>
                  <a:srgbClr val="008000"/>
                </a:solidFill>
                <a:latin typeface="Times New Roman"/>
                <a:cs typeface="Times New Roman"/>
              </a:rPr>
              <a:t> care </a:t>
            </a:r>
            <a:r>
              <a:rPr lang="en-US" sz="2400" err="1">
                <a:solidFill>
                  <a:srgbClr val="008000"/>
                </a:solidFill>
                <a:latin typeface="Times New Roman"/>
                <a:cs typeface="Times New Roman"/>
              </a:rPr>
              <a:t>conțin</a:t>
            </a:r>
            <a:r>
              <a:rPr lang="en-US" sz="240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008000"/>
                </a:solidFill>
                <a:latin typeface="Times New Roman"/>
                <a:cs typeface="Times New Roman"/>
              </a:rPr>
              <a:t>fețe</a:t>
            </a:r>
            <a:endParaRPr lang="en-US" sz="240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exemple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negative –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ferestre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care nu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conțin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fețe</a:t>
            </a:r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Descrierea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conținutului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vizual</a:t>
            </a:r>
            <a:r>
              <a:rPr lang="en-US" sz="2400">
                <a:latin typeface="Times New Roman"/>
                <a:cs typeface="Times New Roman"/>
              </a:rPr>
              <a:t> al </a:t>
            </a:r>
            <a:r>
              <a:rPr lang="en-US" sz="2400" err="1">
                <a:latin typeface="Times New Roman"/>
                <a:cs typeface="Times New Roman"/>
              </a:rPr>
              <a:t>exemplelor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antrenare</a:t>
            </a:r>
            <a:endParaRPr lang="en-US" sz="2400">
              <a:latin typeface="Times New Roman"/>
              <a:cs typeface="Times New Roman"/>
            </a:endParaRPr>
          </a:p>
          <a:p>
            <a:pPr marL="914400" lvl="1" indent="-4572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descriptor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fiecare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fereastră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pixelilor</a:t>
            </a:r>
            <a:r>
              <a:rPr lang="en-US" sz="2400">
                <a:latin typeface="Times New Roman"/>
                <a:cs typeface="Times New Roman"/>
              </a:rPr>
              <a:t> din interior</a:t>
            </a:r>
          </a:p>
          <a:p>
            <a:pPr marL="914400" lvl="1" indent="-4572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descriptor = vector n-dimensional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>
                <a:latin typeface="Times New Roman"/>
                <a:cs typeface="Times New Roman"/>
              </a:rPr>
              <a:t>Model de </a:t>
            </a:r>
            <a:r>
              <a:rPr lang="en-US" sz="2400" err="1">
                <a:latin typeface="Times New Roman"/>
                <a:cs typeface="Times New Roman"/>
              </a:rPr>
              <a:t>clasificator</a:t>
            </a:r>
            <a:endParaRPr lang="en-US" sz="2400">
              <a:latin typeface="Times New Roman"/>
              <a:cs typeface="Times New Roman"/>
            </a:endParaRPr>
          </a:p>
          <a:p>
            <a:pPr marL="914400" lvl="1" indent="-4572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cum </a:t>
            </a:r>
            <a:r>
              <a:rPr lang="en-US" sz="2400" err="1">
                <a:latin typeface="Times New Roman"/>
                <a:cs typeface="Times New Roman"/>
              </a:rPr>
              <a:t>arată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funcția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care o </a:t>
            </a:r>
            <a:r>
              <a:rPr lang="en-US" sz="2400" err="1">
                <a:latin typeface="Times New Roman"/>
                <a:cs typeface="Times New Roman"/>
              </a:rPr>
              <a:t>folosim</a:t>
            </a:r>
            <a:r>
              <a:rPr lang="en-US" sz="2400">
                <a:latin typeface="Times New Roman"/>
                <a:cs typeface="Times New Roman"/>
              </a:rPr>
              <a:t> la </a:t>
            </a:r>
            <a:r>
              <a:rPr lang="en-US" sz="2400" err="1">
                <a:latin typeface="Times New Roman"/>
                <a:cs typeface="Times New Roman"/>
              </a:rPr>
              <a:t>clasificare</a:t>
            </a:r>
            <a:r>
              <a:rPr lang="en-US" sz="2400">
                <a:latin typeface="Times New Roman"/>
                <a:cs typeface="Times New Roman"/>
              </a:rPr>
              <a:t>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Învățarea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parametrilor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modelului</a:t>
            </a:r>
            <a:endParaRPr lang="en-US" sz="2400">
              <a:latin typeface="Times New Roman"/>
              <a:cs typeface="Times New Roman"/>
            </a:endParaRPr>
          </a:p>
          <a:p>
            <a:pPr marL="914400" lvl="1" indent="-4572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care </a:t>
            </a:r>
            <a:r>
              <a:rPr lang="en-US" sz="2400" err="1">
                <a:latin typeface="Times New Roman"/>
                <a:cs typeface="Times New Roman"/>
              </a:rPr>
              <a:t>sunt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parametri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optimi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care </a:t>
            </a:r>
            <a:r>
              <a:rPr lang="en-US" sz="2400" err="1">
                <a:latin typeface="Times New Roman"/>
                <a:cs typeface="Times New Roman"/>
              </a:rPr>
              <a:t>clasificatorul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obține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rezultate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bune</a:t>
            </a:r>
            <a:r>
              <a:rPr lang="en-US" sz="2400"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714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Mulțime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învățare</a:t>
            </a:r>
            <a:r>
              <a:rPr lang="en-US">
                <a:latin typeface="Times New Roman"/>
                <a:cs typeface="Times New Roman"/>
              </a:rPr>
              <a:t>/</a:t>
            </a:r>
            <a:r>
              <a:rPr lang="en-US" err="1">
                <a:latin typeface="Times New Roman"/>
                <a:cs typeface="Times New Roman"/>
              </a:rPr>
              <a:t>antrenare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02552" y="1192838"/>
            <a:ext cx="9859592" cy="496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avem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nevoie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negative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învățare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o </a:t>
            </a:r>
            <a:r>
              <a:rPr lang="en-US" sz="2400" err="1">
                <a:latin typeface="Times New Roman"/>
                <a:cs typeface="Times New Roman"/>
              </a:rPr>
              <a:t>posibilitate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calculul</a:t>
            </a:r>
            <a:r>
              <a:rPr lang="en-US" sz="2400">
                <a:latin typeface="Times New Roman"/>
                <a:cs typeface="Times New Roman"/>
              </a:rPr>
              <a:t> HOG): </a:t>
            </a:r>
            <a:r>
              <a:rPr lang="en-US" sz="2400" err="1">
                <a:latin typeface="Times New Roman"/>
                <a:cs typeface="Times New Roman"/>
              </a:rPr>
              <a:t>imagini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tonuri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gri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imagini</a:t>
            </a:r>
            <a:r>
              <a:rPr lang="en-US" sz="2400">
                <a:latin typeface="Times New Roman"/>
                <a:cs typeface="Times New Roman"/>
              </a:rPr>
              <a:t> RGB </a:t>
            </a:r>
            <a:r>
              <a:rPr lang="en-US" sz="2400" err="1">
                <a:latin typeface="Times New Roman"/>
                <a:cs typeface="Times New Roman"/>
              </a:rPr>
              <a:t>folosiți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cv.cvtColor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este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nevoie</a:t>
            </a:r>
            <a:r>
              <a:rPr lang="en-US" sz="2400">
                <a:latin typeface="Times New Roman"/>
                <a:cs typeface="Times New Roman"/>
              </a:rPr>
              <a:t> de mii de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putea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învăța</a:t>
            </a:r>
            <a:r>
              <a:rPr lang="en-US" sz="2400">
                <a:latin typeface="Times New Roman"/>
                <a:cs typeface="Times New Roman"/>
              </a:rPr>
              <a:t> un </a:t>
            </a:r>
            <a:r>
              <a:rPr lang="en-US" sz="2400" err="1">
                <a:latin typeface="Times New Roman"/>
                <a:cs typeface="Times New Roman"/>
              </a:rPr>
              <a:t>clasificator</a:t>
            </a:r>
            <a:r>
              <a:rPr lang="en-US" sz="2400">
                <a:latin typeface="Times New Roman"/>
                <a:cs typeface="Times New Roman"/>
              </a:rPr>
              <a:t> care </a:t>
            </a:r>
            <a:r>
              <a:rPr lang="en-US" sz="2400" err="1">
                <a:latin typeface="Times New Roman"/>
                <a:cs typeface="Times New Roman"/>
              </a:rPr>
              <a:t>surprinde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variabilitatea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fețelor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o </a:t>
            </a:r>
            <a:r>
              <a:rPr lang="en-US" sz="2400" err="1">
                <a:latin typeface="Times New Roman"/>
                <a:cs typeface="Times New Roman"/>
              </a:rPr>
              <a:t>posibilitate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negative de </a:t>
            </a:r>
            <a:r>
              <a:rPr lang="en-US" sz="2400" err="1">
                <a:latin typeface="Times New Roman"/>
                <a:cs typeface="Times New Roman"/>
              </a:rPr>
              <a:t>dimensiuni</a:t>
            </a:r>
            <a:r>
              <a:rPr lang="en-US" sz="2400">
                <a:latin typeface="Times New Roman"/>
                <a:cs typeface="Times New Roman"/>
              </a:rPr>
              <a:t> 36 x 36 </a:t>
            </a:r>
            <a:r>
              <a:rPr lang="en-US" sz="2400" err="1">
                <a:latin typeface="Times New Roman"/>
                <a:cs typeface="Times New Roman"/>
              </a:rPr>
              <a:t>pixeli</a:t>
            </a:r>
            <a:endParaRPr lang="en-US" sz="240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81199" y="2794959"/>
            <a:ext cx="5148263" cy="1877079"/>
            <a:chOff x="2087130" y="2240455"/>
            <a:chExt cx="5148263" cy="1877079"/>
          </a:xfrm>
        </p:grpSpPr>
        <p:sp>
          <p:nvSpPr>
            <p:cNvPr id="7" name="Rectangle 36"/>
            <p:cNvSpPr>
              <a:spLocks noChangeArrowheads="1"/>
            </p:cNvSpPr>
            <p:nvPr/>
          </p:nvSpPr>
          <p:spPr bwMode="auto">
            <a:xfrm>
              <a:off x="2087130" y="2949191"/>
              <a:ext cx="5148263" cy="41767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Line 39"/>
            <p:cNvSpPr>
              <a:spLocks noChangeShapeType="1"/>
            </p:cNvSpPr>
            <p:nvPr/>
          </p:nvSpPr>
          <p:spPr bwMode="auto">
            <a:xfrm flipV="1">
              <a:off x="4498544" y="2240455"/>
              <a:ext cx="504825" cy="15113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274580" y="3715243"/>
              <a:ext cx="2726170" cy="40229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90000" tIns="46800" rIns="90000" bIns="46800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000" err="1">
                  <a:solidFill>
                    <a:srgbClr val="000000"/>
                  </a:solidFill>
                  <a:latin typeface="Times New Roman"/>
                  <a:cs typeface="Times New Roman"/>
                </a:rPr>
                <a:t>Exemple</a:t>
              </a:r>
              <a:r>
                <a:rPr lang="en-US" sz="2000">
                  <a:solidFill>
                    <a:srgbClr val="000000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sz="2000" err="1">
                  <a:solidFill>
                    <a:srgbClr val="000000"/>
                  </a:solidFill>
                  <a:latin typeface="Times New Roman"/>
                  <a:cs typeface="Times New Roman"/>
                </a:rPr>
                <a:t>învățare</a:t>
              </a:r>
              <a:endParaRPr lang="en-US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0" name="Picture 9" descr="caltech_web_crop_000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568" y="2383330"/>
              <a:ext cx="457200" cy="457200"/>
            </a:xfrm>
            <a:prstGeom prst="rect">
              <a:avLst/>
            </a:prstGeom>
          </p:spPr>
        </p:pic>
        <p:pic>
          <p:nvPicPr>
            <p:cNvPr id="11" name="Picture 10" descr="caltech_web_crop_000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246" y="2383330"/>
              <a:ext cx="457200" cy="457200"/>
            </a:xfrm>
            <a:prstGeom prst="rect">
              <a:avLst/>
            </a:prstGeom>
          </p:spPr>
        </p:pic>
        <p:pic>
          <p:nvPicPr>
            <p:cNvPr id="12" name="Picture 11" descr="caltech_web_crop_00004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930" y="2383916"/>
              <a:ext cx="457200" cy="457200"/>
            </a:xfrm>
            <a:prstGeom prst="rect">
              <a:avLst/>
            </a:prstGeom>
          </p:spPr>
        </p:pic>
        <p:pic>
          <p:nvPicPr>
            <p:cNvPr id="14" name="Picture 13" descr="caltech_web_crop_00005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218" y="2383330"/>
              <a:ext cx="457200" cy="457200"/>
            </a:xfrm>
            <a:prstGeom prst="rect">
              <a:avLst/>
            </a:prstGeom>
          </p:spPr>
        </p:pic>
        <p:pic>
          <p:nvPicPr>
            <p:cNvPr id="15" name="Picture 14" descr="caltech_web_crop_00016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756" y="2370406"/>
              <a:ext cx="457200" cy="457200"/>
            </a:xfrm>
            <a:prstGeom prst="rect">
              <a:avLst/>
            </a:prstGeom>
          </p:spPr>
        </p:pic>
        <p:pic>
          <p:nvPicPr>
            <p:cNvPr id="16" name="Picture 15" descr="caltech_web_crop_00024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080" y="3523155"/>
              <a:ext cx="457200" cy="457200"/>
            </a:xfrm>
            <a:prstGeom prst="rect">
              <a:avLst/>
            </a:prstGeom>
          </p:spPr>
        </p:pic>
        <p:pic>
          <p:nvPicPr>
            <p:cNvPr id="17" name="Picture 16" descr="caltech_web_crop_00025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249" y="2970123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 descr="caltech_web_crop_00026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585" y="2970123"/>
              <a:ext cx="457200" cy="457200"/>
            </a:xfrm>
            <a:prstGeom prst="rect">
              <a:avLst/>
            </a:prstGeom>
          </p:spPr>
        </p:pic>
        <p:pic>
          <p:nvPicPr>
            <p:cNvPr id="19" name="Picture 18" descr="caltech_web_crop_00028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7385" y="3523155"/>
              <a:ext cx="457200" cy="457200"/>
            </a:xfrm>
            <a:prstGeom prst="rect">
              <a:avLst/>
            </a:prstGeom>
          </p:spPr>
        </p:pic>
        <p:pic>
          <p:nvPicPr>
            <p:cNvPr id="20" name="Picture 19" descr="caltech_web_crop_00030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880" y="2970123"/>
              <a:ext cx="457200" cy="457200"/>
            </a:xfrm>
            <a:prstGeom prst="rect">
              <a:avLst/>
            </a:prstGeom>
          </p:spPr>
        </p:pic>
        <p:pic>
          <p:nvPicPr>
            <p:cNvPr id="21" name="Picture 20" descr="caltech_web_crop_00032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568" y="2970123"/>
              <a:ext cx="457200" cy="457200"/>
            </a:xfrm>
            <a:prstGeom prst="rect">
              <a:avLst/>
            </a:prstGeom>
          </p:spPr>
        </p:pic>
        <p:pic>
          <p:nvPicPr>
            <p:cNvPr id="22" name="Picture 21" descr="neg1_gray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3" t="20281" r="18135" b="34665"/>
            <a:stretch/>
          </p:blipFill>
          <p:spPr>
            <a:xfrm>
              <a:off x="6651423" y="3523155"/>
              <a:ext cx="492786" cy="457200"/>
            </a:xfrm>
            <a:prstGeom prst="rect">
              <a:avLst/>
            </a:prstGeom>
          </p:spPr>
        </p:pic>
        <p:pic>
          <p:nvPicPr>
            <p:cNvPr id="23" name="Picture 22" descr="neg4_gray.jp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07" b="60511"/>
            <a:stretch/>
          </p:blipFill>
          <p:spPr>
            <a:xfrm>
              <a:off x="6141819" y="2385679"/>
              <a:ext cx="467260" cy="446518"/>
            </a:xfrm>
            <a:prstGeom prst="rect">
              <a:avLst/>
            </a:prstGeom>
          </p:spPr>
        </p:pic>
        <p:pic>
          <p:nvPicPr>
            <p:cNvPr id="24" name="Picture 23" descr="neg6_gray.jpg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62" b="55625"/>
            <a:stretch/>
          </p:blipFill>
          <p:spPr>
            <a:xfrm>
              <a:off x="6703663" y="2389006"/>
              <a:ext cx="440545" cy="452110"/>
            </a:xfrm>
            <a:prstGeom prst="rect">
              <a:avLst/>
            </a:prstGeom>
          </p:spPr>
        </p:pic>
        <p:pic>
          <p:nvPicPr>
            <p:cNvPr id="25" name="Picture 24" descr="neg1_gray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53" b="64801"/>
            <a:stretch/>
          </p:blipFill>
          <p:spPr>
            <a:xfrm>
              <a:off x="5045503" y="2368367"/>
              <a:ext cx="469135" cy="445729"/>
            </a:xfrm>
            <a:prstGeom prst="rect">
              <a:avLst/>
            </a:prstGeom>
          </p:spPr>
        </p:pic>
        <p:pic>
          <p:nvPicPr>
            <p:cNvPr id="26" name="Picture 25" descr="neg2_gray.jpg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709" b="48151"/>
            <a:stretch/>
          </p:blipFill>
          <p:spPr>
            <a:xfrm>
              <a:off x="5592049" y="2370406"/>
              <a:ext cx="459557" cy="442135"/>
            </a:xfrm>
            <a:prstGeom prst="rect">
              <a:avLst/>
            </a:prstGeom>
          </p:spPr>
        </p:pic>
        <p:pic>
          <p:nvPicPr>
            <p:cNvPr id="27" name="Picture 26" descr="neg2_gray.jpg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1" t="46062" r="6702" b="6647"/>
            <a:stretch/>
          </p:blipFill>
          <p:spPr>
            <a:xfrm>
              <a:off x="6651422" y="2967379"/>
              <a:ext cx="492786" cy="459944"/>
            </a:xfrm>
            <a:prstGeom prst="rect">
              <a:avLst/>
            </a:prstGeom>
          </p:spPr>
        </p:pic>
        <p:pic>
          <p:nvPicPr>
            <p:cNvPr id="28" name="Picture 27" descr="neg1_gray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69" t="28314" r="12513" b="19152"/>
            <a:stretch/>
          </p:blipFill>
          <p:spPr>
            <a:xfrm>
              <a:off x="5605721" y="2959010"/>
              <a:ext cx="445885" cy="468313"/>
            </a:xfrm>
            <a:prstGeom prst="rect">
              <a:avLst/>
            </a:prstGeom>
          </p:spPr>
        </p:pic>
        <p:pic>
          <p:nvPicPr>
            <p:cNvPr id="29" name="Picture 28" descr="neg6_gray.jpg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69" t="35821" r="19465" b="14786"/>
            <a:stretch/>
          </p:blipFill>
          <p:spPr>
            <a:xfrm>
              <a:off x="5003983" y="2942188"/>
              <a:ext cx="445574" cy="503237"/>
            </a:xfrm>
            <a:prstGeom prst="rect">
              <a:avLst/>
            </a:prstGeom>
          </p:spPr>
        </p:pic>
        <p:pic>
          <p:nvPicPr>
            <p:cNvPr id="30" name="Picture 29" descr="neg7_gray.jpg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1" t="15067" r="50071" b="49106"/>
            <a:stretch/>
          </p:blipFill>
          <p:spPr>
            <a:xfrm>
              <a:off x="6119166" y="2959010"/>
              <a:ext cx="481691" cy="454995"/>
            </a:xfrm>
            <a:prstGeom prst="rect">
              <a:avLst/>
            </a:prstGeom>
          </p:spPr>
        </p:pic>
        <p:pic>
          <p:nvPicPr>
            <p:cNvPr id="31" name="Picture 30" descr="neg7_gray.jpg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86" t="43954" r="21940" b="17745"/>
            <a:stretch/>
          </p:blipFill>
          <p:spPr>
            <a:xfrm>
              <a:off x="6122659" y="3509646"/>
              <a:ext cx="459396" cy="470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3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Mulțime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învățare</a:t>
            </a:r>
            <a:r>
              <a:rPr lang="en-US">
                <a:latin typeface="Times New Roman"/>
                <a:cs typeface="Times New Roman"/>
              </a:rPr>
              <a:t>/</a:t>
            </a:r>
            <a:r>
              <a:rPr lang="en-US" err="1">
                <a:latin typeface="Times New Roman"/>
                <a:cs typeface="Times New Roman"/>
              </a:rPr>
              <a:t>antrenare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-502551" y="992294"/>
            <a:ext cx="7470552" cy="615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b="1" err="1">
                <a:solidFill>
                  <a:srgbClr val="008000"/>
                </a:solidFill>
              </a:rPr>
              <a:t>exemple</a:t>
            </a:r>
            <a:r>
              <a:rPr lang="en-US" sz="2800" b="1">
                <a:solidFill>
                  <a:srgbClr val="008000"/>
                </a:solidFill>
              </a:rPr>
              <a:t> </a:t>
            </a:r>
            <a:r>
              <a:rPr lang="en-US" sz="2800" b="1" err="1">
                <a:solidFill>
                  <a:srgbClr val="008000"/>
                </a:solidFill>
              </a:rPr>
              <a:t>pozitive</a:t>
            </a:r>
            <a:endParaRPr lang="en-US" sz="2800" b="1">
              <a:solidFill>
                <a:srgbClr val="008000"/>
              </a:solidFill>
            </a:endParaRP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400" err="1">
                <a:solidFill>
                  <a:srgbClr val="008000"/>
                </a:solidFill>
              </a:rPr>
              <a:t>ferestre</a:t>
            </a:r>
            <a:r>
              <a:rPr lang="en-US" sz="2400">
                <a:solidFill>
                  <a:srgbClr val="008000"/>
                </a:solidFill>
              </a:rPr>
              <a:t> (36x36 </a:t>
            </a:r>
            <a:r>
              <a:rPr lang="en-US" sz="2400" err="1">
                <a:solidFill>
                  <a:srgbClr val="008000"/>
                </a:solidFill>
              </a:rPr>
              <a:t>pixeli</a:t>
            </a:r>
            <a:r>
              <a:rPr lang="en-US" sz="2400">
                <a:solidFill>
                  <a:srgbClr val="008000"/>
                </a:solidFill>
              </a:rPr>
              <a:t>) </a:t>
            </a:r>
            <a:r>
              <a:rPr lang="en-US" sz="2400" err="1">
                <a:solidFill>
                  <a:srgbClr val="008000"/>
                </a:solidFill>
              </a:rPr>
              <a:t>ce</a:t>
            </a:r>
            <a:r>
              <a:rPr lang="en-US" sz="2400">
                <a:solidFill>
                  <a:srgbClr val="008000"/>
                </a:solidFill>
              </a:rPr>
              <a:t> </a:t>
            </a:r>
            <a:r>
              <a:rPr lang="en-US" sz="2400" err="1">
                <a:solidFill>
                  <a:srgbClr val="008000"/>
                </a:solidFill>
              </a:rPr>
              <a:t>conțin</a:t>
            </a:r>
            <a:r>
              <a:rPr lang="en-US" sz="2400">
                <a:solidFill>
                  <a:srgbClr val="008000"/>
                </a:solidFill>
              </a:rPr>
              <a:t> </a:t>
            </a:r>
            <a:r>
              <a:rPr lang="en-US" sz="2400" err="1">
                <a:solidFill>
                  <a:srgbClr val="008000"/>
                </a:solidFill>
              </a:rPr>
              <a:t>fețe</a:t>
            </a:r>
            <a:r>
              <a:rPr lang="en-US" sz="2400">
                <a:solidFill>
                  <a:srgbClr val="008000"/>
                </a:solidFill>
              </a:rPr>
              <a:t> </a:t>
            </a: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400">
                <a:solidFill>
                  <a:srgbClr val="008000"/>
                </a:solidFill>
              </a:rPr>
              <a:t>se </a:t>
            </a:r>
            <a:r>
              <a:rPr lang="en-US" sz="2400" err="1">
                <a:solidFill>
                  <a:srgbClr val="008000"/>
                </a:solidFill>
              </a:rPr>
              <a:t>dau</a:t>
            </a:r>
            <a:r>
              <a:rPr lang="en-US" sz="2400">
                <a:solidFill>
                  <a:srgbClr val="008000"/>
                </a:solidFill>
              </a:rPr>
              <a:t> 6713 </a:t>
            </a:r>
            <a:r>
              <a:rPr lang="en-US" sz="2400" err="1">
                <a:solidFill>
                  <a:srgbClr val="008000"/>
                </a:solidFill>
              </a:rPr>
              <a:t>imagini</a:t>
            </a:r>
            <a:r>
              <a:rPr lang="en-US" sz="2400">
                <a:solidFill>
                  <a:srgbClr val="008000"/>
                </a:solidFill>
              </a:rPr>
              <a:t> (36x36) </a:t>
            </a:r>
            <a:r>
              <a:rPr lang="en-US" sz="2400" err="1">
                <a:solidFill>
                  <a:srgbClr val="008000"/>
                </a:solidFill>
              </a:rPr>
              <a:t>cropate</a:t>
            </a:r>
            <a:r>
              <a:rPr lang="en-US" sz="2400">
                <a:solidFill>
                  <a:srgbClr val="008000"/>
                </a:solidFill>
              </a:rPr>
              <a:t> cu </a:t>
            </a:r>
            <a:r>
              <a:rPr lang="en-US" sz="2400" err="1">
                <a:solidFill>
                  <a:srgbClr val="008000"/>
                </a:solidFill>
              </a:rPr>
              <a:t>fețe</a:t>
            </a:r>
            <a:endParaRPr lang="en-US" sz="2400">
              <a:solidFill>
                <a:srgbClr val="008000"/>
              </a:solidFill>
            </a:endParaRP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400" err="1">
                <a:solidFill>
                  <a:srgbClr val="3366FF"/>
                </a:solidFill>
              </a:rPr>
              <a:t>Parameters.number_positive_examples</a:t>
            </a:r>
            <a:r>
              <a:rPr lang="en-US" sz="2400">
                <a:solidFill>
                  <a:srgbClr val="3366FF"/>
                </a:solidFill>
              </a:rPr>
              <a:t> = 6713</a:t>
            </a:r>
            <a:endParaRPr lang="en-US" sz="2400">
              <a:solidFill>
                <a:srgbClr val="008000"/>
              </a:solidFill>
            </a:endParaRP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400">
                <a:solidFill>
                  <a:srgbClr val="008000"/>
                </a:solidFill>
              </a:rPr>
              <a:t>o imagine = o </a:t>
            </a:r>
            <a:r>
              <a:rPr lang="en-US" sz="2400" err="1">
                <a:solidFill>
                  <a:srgbClr val="008000"/>
                </a:solidFill>
              </a:rPr>
              <a:t>fereastră</a:t>
            </a:r>
            <a:r>
              <a:rPr lang="en-US" sz="2400">
                <a:solidFill>
                  <a:srgbClr val="008000"/>
                </a:solidFill>
              </a:rPr>
              <a:t> = 1 </a:t>
            </a:r>
            <a:r>
              <a:rPr lang="en-US" sz="2400" err="1">
                <a:solidFill>
                  <a:srgbClr val="008000"/>
                </a:solidFill>
              </a:rPr>
              <a:t>exemplu</a:t>
            </a:r>
            <a:r>
              <a:rPr lang="en-US" sz="2400">
                <a:solidFill>
                  <a:srgbClr val="008000"/>
                </a:solidFill>
              </a:rPr>
              <a:t> </a:t>
            </a:r>
            <a:r>
              <a:rPr lang="en-US" sz="2400" err="1">
                <a:solidFill>
                  <a:srgbClr val="008000"/>
                </a:solidFill>
              </a:rPr>
              <a:t>pozitiv</a:t>
            </a:r>
            <a:endParaRPr lang="en-US" sz="2400">
              <a:solidFill>
                <a:srgbClr val="008000"/>
              </a:solidFill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b="1" err="1">
                <a:solidFill>
                  <a:srgbClr val="FF0000"/>
                </a:solidFill>
              </a:rPr>
              <a:t>exemple</a:t>
            </a:r>
            <a:r>
              <a:rPr lang="en-US" sz="2800" b="1">
                <a:solidFill>
                  <a:srgbClr val="FF0000"/>
                </a:solidFill>
              </a:rPr>
              <a:t> negative</a:t>
            </a: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400" err="1">
                <a:solidFill>
                  <a:srgbClr val="FF0000"/>
                </a:solidFill>
              </a:rPr>
              <a:t>ferestre</a:t>
            </a:r>
            <a:r>
              <a:rPr lang="en-US" sz="2400">
                <a:solidFill>
                  <a:srgbClr val="FF0000"/>
                </a:solidFill>
              </a:rPr>
              <a:t> (36x36 </a:t>
            </a:r>
            <a:r>
              <a:rPr lang="en-US" sz="2400" err="1">
                <a:solidFill>
                  <a:srgbClr val="FF0000"/>
                </a:solidFill>
              </a:rPr>
              <a:t>pixeli</a:t>
            </a:r>
            <a:r>
              <a:rPr lang="en-US" sz="2400">
                <a:solidFill>
                  <a:srgbClr val="FF0000"/>
                </a:solidFill>
              </a:rPr>
              <a:t>) </a:t>
            </a:r>
            <a:r>
              <a:rPr lang="en-US" sz="2400" err="1">
                <a:solidFill>
                  <a:srgbClr val="FF0000"/>
                </a:solidFill>
              </a:rPr>
              <a:t>ce</a:t>
            </a:r>
            <a:r>
              <a:rPr lang="en-US" sz="2400">
                <a:solidFill>
                  <a:srgbClr val="FF0000"/>
                </a:solidFill>
              </a:rPr>
              <a:t> nu </a:t>
            </a:r>
            <a:r>
              <a:rPr lang="en-US" sz="2400" err="1">
                <a:solidFill>
                  <a:srgbClr val="FF0000"/>
                </a:solidFill>
              </a:rPr>
              <a:t>conțin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 err="1">
                <a:solidFill>
                  <a:srgbClr val="FF0000"/>
                </a:solidFill>
              </a:rPr>
              <a:t>fețe</a:t>
            </a:r>
            <a:endParaRPr lang="en-US" sz="2400">
              <a:solidFill>
                <a:srgbClr val="FF0000"/>
              </a:solidFill>
            </a:endParaRP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400">
                <a:solidFill>
                  <a:srgbClr val="FF0000"/>
                </a:solidFill>
              </a:rPr>
              <a:t>le </a:t>
            </a:r>
            <a:r>
              <a:rPr lang="en-US" sz="2400" err="1">
                <a:solidFill>
                  <a:srgbClr val="FF0000"/>
                </a:solidFill>
              </a:rPr>
              <a:t>veți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 err="1">
                <a:solidFill>
                  <a:srgbClr val="FF0000"/>
                </a:solidFill>
              </a:rPr>
              <a:t>obține</a:t>
            </a:r>
            <a:r>
              <a:rPr lang="en-US" sz="2400">
                <a:solidFill>
                  <a:srgbClr val="FF0000"/>
                </a:solidFill>
              </a:rPr>
              <a:t> din </a:t>
            </a:r>
            <a:r>
              <a:rPr lang="en-US" sz="2400" err="1">
                <a:solidFill>
                  <a:srgbClr val="FF0000"/>
                </a:solidFill>
              </a:rPr>
              <a:t>imagini</a:t>
            </a:r>
            <a:r>
              <a:rPr lang="en-US" sz="2400">
                <a:solidFill>
                  <a:srgbClr val="FF0000"/>
                </a:solidFill>
              </a:rPr>
              <a:t> care nu </a:t>
            </a:r>
            <a:r>
              <a:rPr lang="en-US" sz="2400" err="1">
                <a:solidFill>
                  <a:srgbClr val="FF0000"/>
                </a:solidFill>
              </a:rPr>
              <a:t>conțin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 err="1">
                <a:solidFill>
                  <a:srgbClr val="FF0000"/>
                </a:solidFill>
              </a:rPr>
              <a:t>fețe</a:t>
            </a:r>
            <a:endParaRPr lang="en-US" sz="2400">
              <a:solidFill>
                <a:srgbClr val="FF0000"/>
              </a:solidFill>
            </a:endParaRP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400">
                <a:solidFill>
                  <a:srgbClr val="FF0000"/>
                </a:solidFill>
              </a:rPr>
              <a:t>se </a:t>
            </a:r>
            <a:r>
              <a:rPr lang="en-US" sz="2400" err="1">
                <a:solidFill>
                  <a:srgbClr val="FF0000"/>
                </a:solidFill>
              </a:rPr>
              <a:t>dau</a:t>
            </a:r>
            <a:r>
              <a:rPr lang="en-US" sz="2400">
                <a:solidFill>
                  <a:srgbClr val="FF0000"/>
                </a:solidFill>
              </a:rPr>
              <a:t> 274 de </a:t>
            </a:r>
            <a:r>
              <a:rPr lang="en-US" sz="2400" err="1">
                <a:solidFill>
                  <a:srgbClr val="FF0000"/>
                </a:solidFill>
              </a:rPr>
              <a:t>imagini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 err="1">
                <a:solidFill>
                  <a:srgbClr val="FF0000"/>
                </a:solidFill>
              </a:rPr>
              <a:t>ce</a:t>
            </a:r>
            <a:r>
              <a:rPr lang="en-US" sz="2400">
                <a:solidFill>
                  <a:srgbClr val="FF0000"/>
                </a:solidFill>
              </a:rPr>
              <a:t> nu </a:t>
            </a:r>
            <a:r>
              <a:rPr lang="en-US" sz="2400" err="1">
                <a:solidFill>
                  <a:srgbClr val="FF0000"/>
                </a:solidFill>
              </a:rPr>
              <a:t>conțin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 err="1">
                <a:solidFill>
                  <a:srgbClr val="FF0000"/>
                </a:solidFill>
              </a:rPr>
              <a:t>fețe</a:t>
            </a:r>
            <a:endParaRPr lang="en-US" sz="2400">
              <a:solidFill>
                <a:srgbClr val="FF0000"/>
              </a:solidFill>
            </a:endParaRP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400">
                <a:solidFill>
                  <a:srgbClr val="FF0000"/>
                </a:solidFill>
              </a:rPr>
              <a:t>diverse </a:t>
            </a:r>
            <a:r>
              <a:rPr lang="en-US" sz="2400" err="1">
                <a:solidFill>
                  <a:srgbClr val="FF0000"/>
                </a:solidFill>
              </a:rPr>
              <a:t>dimensiuni</a:t>
            </a:r>
            <a:r>
              <a:rPr lang="en-US" sz="2400">
                <a:solidFill>
                  <a:srgbClr val="FF0000"/>
                </a:solidFill>
              </a:rPr>
              <a:t> ( &gt; 36x36 </a:t>
            </a:r>
            <a:r>
              <a:rPr lang="en-US" sz="2400" err="1">
                <a:solidFill>
                  <a:srgbClr val="FF0000"/>
                </a:solidFill>
              </a:rPr>
              <a:t>pixeli</a:t>
            </a:r>
            <a:r>
              <a:rPr lang="en-US" sz="2400">
                <a:solidFill>
                  <a:srgbClr val="FF0000"/>
                </a:solidFill>
              </a:rPr>
              <a:t>)</a:t>
            </a: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400">
                <a:solidFill>
                  <a:srgbClr val="FF0000"/>
                </a:solidFill>
              </a:rPr>
              <a:t>o imagine 100x100 </a:t>
            </a:r>
            <a:r>
              <a:rPr lang="en-US" sz="2400" err="1">
                <a:solidFill>
                  <a:srgbClr val="FF0000"/>
                </a:solidFill>
              </a:rPr>
              <a:t>pixeli</a:t>
            </a:r>
            <a:r>
              <a:rPr lang="en-US" sz="2400">
                <a:solidFill>
                  <a:srgbClr val="FF0000"/>
                </a:solidFill>
              </a:rPr>
              <a:t> = mii de </a:t>
            </a:r>
            <a:r>
              <a:rPr lang="en-US" sz="2400" err="1">
                <a:solidFill>
                  <a:srgbClr val="FF0000"/>
                </a:solidFill>
              </a:rPr>
              <a:t>ferestre</a:t>
            </a:r>
            <a:endParaRPr lang="en-US" sz="240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sz="2400">
                <a:solidFill>
                  <a:srgbClr val="FF0000"/>
                </a:solidFill>
              </a:rPr>
              <a:t> 36x36 </a:t>
            </a:r>
            <a:r>
              <a:rPr lang="en-US" sz="2400" err="1">
                <a:solidFill>
                  <a:srgbClr val="FF0000"/>
                </a:solidFill>
              </a:rPr>
              <a:t>pixeli</a:t>
            </a:r>
            <a:r>
              <a:rPr lang="en-US" sz="2400">
                <a:solidFill>
                  <a:srgbClr val="FF0000"/>
                </a:solidFill>
              </a:rPr>
              <a:t> = mii de </a:t>
            </a:r>
            <a:r>
              <a:rPr lang="en-US" sz="2400" err="1">
                <a:solidFill>
                  <a:srgbClr val="FF0000"/>
                </a:solidFill>
              </a:rPr>
              <a:t>exemple</a:t>
            </a:r>
            <a:r>
              <a:rPr lang="en-US" sz="2400">
                <a:solidFill>
                  <a:srgbClr val="FF0000"/>
                </a:solidFill>
              </a:rPr>
              <a:t> negative</a:t>
            </a: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100" err="1">
                <a:solidFill>
                  <a:srgbClr val="3366FF"/>
                </a:solidFill>
              </a:rPr>
              <a:t>Parameters.number_negative_examples</a:t>
            </a:r>
            <a:r>
              <a:rPr lang="en-US" sz="2100">
                <a:solidFill>
                  <a:srgbClr val="3366FF"/>
                </a:solidFill>
              </a:rPr>
              <a:t> = 10000</a:t>
            </a:r>
          </a:p>
          <a:p>
            <a:pPr marL="1257300" lvl="2" indent="-342900">
              <a:lnSpc>
                <a:spcPct val="110000"/>
              </a:lnSpc>
              <a:buFontTx/>
              <a:buChar char="-"/>
            </a:pPr>
            <a:r>
              <a:rPr lang="en-US" sz="2100">
                <a:solidFill>
                  <a:srgbClr val="FF0000"/>
                </a:solidFill>
              </a:rPr>
              <a:t>10000/274 ≈ 37 de </a:t>
            </a:r>
            <a:r>
              <a:rPr lang="en-US" sz="2100" err="1">
                <a:solidFill>
                  <a:srgbClr val="FF0000"/>
                </a:solidFill>
              </a:rPr>
              <a:t>ferestre</a:t>
            </a:r>
            <a:r>
              <a:rPr lang="en-US" sz="2100">
                <a:solidFill>
                  <a:srgbClr val="FF0000"/>
                </a:solidFill>
              </a:rPr>
              <a:t> din </a:t>
            </a:r>
            <a:r>
              <a:rPr lang="en-US" sz="2100" err="1">
                <a:solidFill>
                  <a:srgbClr val="FF0000"/>
                </a:solidFill>
              </a:rPr>
              <a:t>fiecare</a:t>
            </a:r>
            <a:r>
              <a:rPr lang="en-US" sz="2100">
                <a:solidFill>
                  <a:srgbClr val="FF0000"/>
                </a:solidFill>
              </a:rPr>
              <a:t> imagine </a:t>
            </a:r>
          </a:p>
          <a:p>
            <a:endParaRPr lang="en-US" sz="2100"/>
          </a:p>
        </p:txBody>
      </p:sp>
      <p:grpSp>
        <p:nvGrpSpPr>
          <p:cNvPr id="33" name="Group 32"/>
          <p:cNvGrpSpPr/>
          <p:nvPr/>
        </p:nvGrpSpPr>
        <p:grpSpPr>
          <a:xfrm>
            <a:off x="6968001" y="982371"/>
            <a:ext cx="1955798" cy="2467785"/>
            <a:chOff x="6649033" y="2043085"/>
            <a:chExt cx="1955798" cy="2467785"/>
          </a:xfrm>
        </p:grpSpPr>
        <p:sp>
          <p:nvSpPr>
            <p:cNvPr id="7" name="Rectangle 36"/>
            <p:cNvSpPr>
              <a:spLocks noChangeArrowheads="1"/>
            </p:cNvSpPr>
            <p:nvPr/>
          </p:nvSpPr>
          <p:spPr bwMode="auto">
            <a:xfrm>
              <a:off x="6649033" y="2043085"/>
              <a:ext cx="1955798" cy="2467785"/>
            </a:xfrm>
            <a:prstGeom prst="rect">
              <a:avLst/>
            </a:prstGeom>
            <a:solidFill>
              <a:srgbClr val="CCFFCC"/>
            </a:solidFill>
            <a:ln w="381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squar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pic>
          <p:nvPicPr>
            <p:cNvPr id="10" name="Picture 9" descr="caltech_web_crop_000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647" y="2185960"/>
              <a:ext cx="457200" cy="457200"/>
            </a:xfrm>
            <a:prstGeom prst="rect">
              <a:avLst/>
            </a:prstGeom>
          </p:spPr>
        </p:pic>
        <p:pic>
          <p:nvPicPr>
            <p:cNvPr id="11" name="Picture 10" descr="caltech_web_crop_000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325" y="2185960"/>
              <a:ext cx="457200" cy="457200"/>
            </a:xfrm>
            <a:prstGeom prst="rect">
              <a:avLst/>
            </a:prstGeom>
          </p:spPr>
        </p:pic>
        <p:pic>
          <p:nvPicPr>
            <p:cNvPr id="12" name="Picture 11" descr="caltech_web_crop_00004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647" y="3920164"/>
              <a:ext cx="457200" cy="457200"/>
            </a:xfrm>
            <a:prstGeom prst="rect">
              <a:avLst/>
            </a:prstGeom>
          </p:spPr>
        </p:pic>
        <p:pic>
          <p:nvPicPr>
            <p:cNvPr id="14" name="Picture 13" descr="caltech_web_crop_00005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297" y="2185960"/>
              <a:ext cx="457200" cy="457200"/>
            </a:xfrm>
            <a:prstGeom prst="rect">
              <a:avLst/>
            </a:prstGeom>
          </p:spPr>
        </p:pic>
        <p:pic>
          <p:nvPicPr>
            <p:cNvPr id="15" name="Picture 14" descr="caltech_web_crop_00016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589" y="3920164"/>
              <a:ext cx="457200" cy="457200"/>
            </a:xfrm>
            <a:prstGeom prst="rect">
              <a:avLst/>
            </a:prstGeom>
          </p:spPr>
        </p:pic>
        <p:pic>
          <p:nvPicPr>
            <p:cNvPr id="16" name="Picture 15" descr="caltech_web_crop_00024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693" y="3325785"/>
              <a:ext cx="457200" cy="457200"/>
            </a:xfrm>
            <a:prstGeom prst="rect">
              <a:avLst/>
            </a:prstGeom>
          </p:spPr>
        </p:pic>
        <p:pic>
          <p:nvPicPr>
            <p:cNvPr id="17" name="Picture 16" descr="caltech_web_crop_00025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229" y="3312276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 descr="caltech_web_crop_00026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820" y="2772753"/>
              <a:ext cx="457200" cy="457200"/>
            </a:xfrm>
            <a:prstGeom prst="rect">
              <a:avLst/>
            </a:prstGeom>
          </p:spPr>
        </p:pic>
        <p:pic>
          <p:nvPicPr>
            <p:cNvPr id="19" name="Picture 18" descr="caltech_web_crop_00028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95" y="3325785"/>
              <a:ext cx="457200" cy="457200"/>
            </a:xfrm>
            <a:prstGeom prst="rect">
              <a:avLst/>
            </a:prstGeom>
          </p:spPr>
        </p:pic>
        <p:pic>
          <p:nvPicPr>
            <p:cNvPr id="20" name="Picture 19" descr="caltech_web_crop_00030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011" y="2772753"/>
              <a:ext cx="457200" cy="457200"/>
            </a:xfrm>
            <a:prstGeom prst="rect">
              <a:avLst/>
            </a:prstGeom>
          </p:spPr>
        </p:pic>
        <p:pic>
          <p:nvPicPr>
            <p:cNvPr id="21" name="Picture 20" descr="caltech_web_crop_00032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647" y="2772753"/>
              <a:ext cx="457200" cy="457200"/>
            </a:xfrm>
            <a:prstGeom prst="rect">
              <a:avLst/>
            </a:prstGeom>
          </p:spPr>
        </p:pic>
        <p:pic>
          <p:nvPicPr>
            <p:cNvPr id="32" name="Picture 31" descr="poz10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073" y="3920031"/>
              <a:ext cx="457200" cy="457200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6362117" y="3773147"/>
            <a:ext cx="2748693" cy="2798204"/>
            <a:chOff x="5191622" y="3773147"/>
            <a:chExt cx="2748693" cy="2798204"/>
          </a:xfrm>
        </p:grpSpPr>
        <p:sp>
          <p:nvSpPr>
            <p:cNvPr id="43" name="Rectangle 36"/>
            <p:cNvSpPr>
              <a:spLocks noChangeArrowheads="1"/>
            </p:cNvSpPr>
            <p:nvPr/>
          </p:nvSpPr>
          <p:spPr bwMode="auto">
            <a:xfrm>
              <a:off x="5191622" y="3773147"/>
              <a:ext cx="2748693" cy="279820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squar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pic>
          <p:nvPicPr>
            <p:cNvPr id="34" name="Picture 33" descr="neg1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998" y="3836722"/>
              <a:ext cx="715122" cy="715122"/>
            </a:xfrm>
            <a:prstGeom prst="rect">
              <a:avLst/>
            </a:prstGeom>
          </p:spPr>
        </p:pic>
        <p:pic>
          <p:nvPicPr>
            <p:cNvPr id="35" name="Picture 34" descr="neg2.jp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388" y="3864039"/>
              <a:ext cx="485867" cy="687805"/>
            </a:xfrm>
            <a:prstGeom prst="rect">
              <a:avLst/>
            </a:prstGeom>
          </p:spPr>
        </p:pic>
        <p:pic>
          <p:nvPicPr>
            <p:cNvPr id="36" name="Picture 35" descr="neg3.jp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53" y="3782985"/>
              <a:ext cx="1269798" cy="835679"/>
            </a:xfrm>
            <a:prstGeom prst="rect">
              <a:avLst/>
            </a:prstGeom>
          </p:spPr>
        </p:pic>
        <p:pic>
          <p:nvPicPr>
            <p:cNvPr id="37" name="Picture 36" descr="neg4.jp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109" y="4658462"/>
              <a:ext cx="1102580" cy="826935"/>
            </a:xfrm>
            <a:prstGeom prst="rect">
              <a:avLst/>
            </a:prstGeom>
          </p:spPr>
        </p:pic>
        <p:pic>
          <p:nvPicPr>
            <p:cNvPr id="38" name="Picture 37" descr="neg5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272" y="4658462"/>
              <a:ext cx="542506" cy="812743"/>
            </a:xfrm>
            <a:prstGeom prst="rect">
              <a:avLst/>
            </a:prstGeom>
          </p:spPr>
        </p:pic>
        <p:pic>
          <p:nvPicPr>
            <p:cNvPr id="39" name="Picture 38" descr="neg6.jp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835" y="5654491"/>
              <a:ext cx="1097342" cy="729306"/>
            </a:xfrm>
            <a:prstGeom prst="rect">
              <a:avLst/>
            </a:prstGeom>
          </p:spPr>
        </p:pic>
        <p:pic>
          <p:nvPicPr>
            <p:cNvPr id="40" name="Picture 39" descr="neg7.jp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356" y="5707296"/>
              <a:ext cx="635000" cy="635000"/>
            </a:xfrm>
            <a:prstGeom prst="rect">
              <a:avLst/>
            </a:prstGeom>
          </p:spPr>
        </p:pic>
        <p:pic>
          <p:nvPicPr>
            <p:cNvPr id="41" name="Picture 40" descr="neg8.jp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177" y="5707296"/>
              <a:ext cx="762165" cy="549468"/>
            </a:xfrm>
            <a:prstGeom prst="rect">
              <a:avLst/>
            </a:prstGeom>
          </p:spPr>
        </p:pic>
        <p:pic>
          <p:nvPicPr>
            <p:cNvPr id="42" name="Picture 41" descr="neg9.jp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036" y="4710212"/>
              <a:ext cx="505517" cy="760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71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Descriptorul</a:t>
            </a:r>
            <a:r>
              <a:rPr lang="en-US">
                <a:latin typeface="Times New Roman"/>
                <a:cs typeface="Times New Roman"/>
              </a:rPr>
              <a:t> HOG al </a:t>
            </a:r>
            <a:r>
              <a:rPr lang="en-US" err="1">
                <a:latin typeface="Times New Roman"/>
                <a:cs typeface="Times New Roman"/>
              </a:rPr>
              <a:t>unei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02551" y="1192838"/>
            <a:ext cx="9749812" cy="536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un </a:t>
            </a:r>
            <a:r>
              <a:rPr lang="en-US" sz="2400" err="1">
                <a:latin typeface="Times New Roman"/>
                <a:cs typeface="Times New Roman"/>
              </a:rPr>
              <a:t>exemplu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învățare</a:t>
            </a:r>
            <a:r>
              <a:rPr lang="en-US" sz="2400">
                <a:latin typeface="Times New Roman"/>
                <a:cs typeface="Times New Roman"/>
              </a:rPr>
              <a:t> = o </a:t>
            </a:r>
            <a:r>
              <a:rPr lang="en-US" sz="2400" err="1">
                <a:latin typeface="Times New Roman"/>
                <a:cs typeface="Times New Roman"/>
              </a:rPr>
              <a:t>fereastră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dimensiuni</a:t>
            </a:r>
            <a:r>
              <a:rPr lang="en-US" sz="2400">
                <a:latin typeface="Times New Roman"/>
                <a:cs typeface="Times New Roman"/>
              </a:rPr>
              <a:t> 36 x 36 </a:t>
            </a:r>
            <a:r>
              <a:rPr lang="en-US" sz="2400" err="1">
                <a:latin typeface="Times New Roman"/>
                <a:cs typeface="Times New Roman"/>
              </a:rPr>
              <a:t>pixeli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Parameters.dim_descriptor_cell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= 36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descriem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conținutul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vizual</a:t>
            </a:r>
            <a:r>
              <a:rPr lang="en-US" sz="2400">
                <a:latin typeface="Times New Roman"/>
                <a:cs typeface="Times New Roman"/>
              </a:rPr>
              <a:t> al </a:t>
            </a:r>
            <a:r>
              <a:rPr lang="en-US" sz="2400" err="1">
                <a:latin typeface="Times New Roman"/>
                <a:cs typeface="Times New Roman"/>
              </a:rPr>
              <a:t>unei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printr</a:t>
            </a:r>
            <a:r>
              <a:rPr lang="en-US" sz="2400">
                <a:latin typeface="Times New Roman"/>
                <a:cs typeface="Times New Roman"/>
              </a:rPr>
              <a:t>-un descriptor HOG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se </a:t>
            </a:r>
            <a:r>
              <a:rPr lang="en-US" sz="2400" err="1">
                <a:latin typeface="Times New Roman"/>
                <a:cs typeface="Times New Roman"/>
              </a:rPr>
              <a:t>împarte</a:t>
            </a:r>
            <a:r>
              <a:rPr lang="en-US" sz="2400">
                <a:latin typeface="Times New Roman"/>
                <a:cs typeface="Times New Roman"/>
              </a:rPr>
              <a:t> o imagine/</a:t>
            </a:r>
            <a:r>
              <a:rPr lang="en-US" sz="2400" err="1">
                <a:latin typeface="Times New Roman"/>
                <a:cs typeface="Times New Roman"/>
              </a:rPr>
              <a:t>fereastră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</a:t>
            </a:r>
            <a:r>
              <a:rPr lang="en-US" sz="2400">
                <a:latin typeface="Times New Roman"/>
                <a:cs typeface="Times New Roman"/>
              </a:rPr>
              <a:t> HOG: implicit </a:t>
            </a:r>
            <a:r>
              <a:rPr lang="en-US" sz="2400" err="1">
                <a:latin typeface="Times New Roman"/>
                <a:cs typeface="Times New Roman"/>
              </a:rPr>
              <a:t>fiecare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celulă</a:t>
            </a:r>
            <a:r>
              <a:rPr lang="en-US" sz="2400">
                <a:latin typeface="Times New Roman"/>
                <a:cs typeface="Times New Roman"/>
              </a:rPr>
              <a:t> are </a:t>
            </a:r>
            <a:r>
              <a:rPr lang="en-US" sz="2400" err="1">
                <a:latin typeface="Times New Roman"/>
                <a:cs typeface="Times New Roman"/>
              </a:rPr>
              <a:t>dimensiunea</a:t>
            </a:r>
            <a:r>
              <a:rPr lang="en-US" sz="2400">
                <a:latin typeface="Times New Roman"/>
                <a:cs typeface="Times New Roman"/>
              </a:rPr>
              <a:t> 6 x 6 </a:t>
            </a:r>
            <a:r>
              <a:rPr lang="en-US" sz="2400" err="1">
                <a:latin typeface="Times New Roman"/>
                <a:cs typeface="Times New Roman"/>
              </a:rPr>
              <a:t>pixeli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Parameters.dim_hog_cell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= 6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lvl="1">
              <a:lnSpc>
                <a:spcPct val="110000"/>
              </a:lnSpc>
            </a:pPr>
            <a:endParaRPr lang="en-US" sz="2400">
              <a:latin typeface="Times New Roman"/>
              <a:cs typeface="Times New Roman"/>
            </a:endParaRPr>
          </a:p>
          <a:p>
            <a:pPr lvl="1">
              <a:lnSpc>
                <a:spcPct val="110000"/>
              </a:lnSpc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se </a:t>
            </a:r>
            <a:r>
              <a:rPr lang="en-US" sz="2400" err="1">
                <a:latin typeface="Times New Roman"/>
                <a:cs typeface="Times New Roman"/>
              </a:rPr>
              <a:t>calculează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unei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grupate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blocuri</a:t>
            </a: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6-01-01 at 7.2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72" y="3654253"/>
            <a:ext cx="3414545" cy="1531524"/>
          </a:xfrm>
          <a:prstGeom prst="rect">
            <a:avLst/>
          </a:prstGeom>
        </p:spPr>
      </p:pic>
      <p:pic>
        <p:nvPicPr>
          <p:cNvPr id="32" name="Picture 31" descr="caltech_web_crop_0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68" y="4202607"/>
            <a:ext cx="451925" cy="451925"/>
          </a:xfrm>
          <a:prstGeom prst="rect">
            <a:avLst/>
          </a:prstGeom>
        </p:spPr>
      </p:pic>
      <p:sp>
        <p:nvSpPr>
          <p:cNvPr id="33" name="Line 27"/>
          <p:cNvSpPr>
            <a:spLocks noChangeShapeType="1"/>
          </p:cNvSpPr>
          <p:nvPr/>
        </p:nvSpPr>
        <p:spPr bwMode="auto">
          <a:xfrm>
            <a:off x="1162928" y="4415108"/>
            <a:ext cx="977698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squar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2928" y="4533880"/>
            <a:ext cx="97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ZOOM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97052" y="5053234"/>
            <a:ext cx="183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imagine 36  x 36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7722" y="5004652"/>
            <a:ext cx="183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Times New Roman"/>
                <a:cs typeface="Times New Roman"/>
              </a:rPr>
              <a:t>împărțire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6 </a:t>
            </a:r>
          </a:p>
          <a:p>
            <a:pPr algn="ctr"/>
            <a:r>
              <a:rPr lang="en-US" err="1">
                <a:latin typeface="Times New Roman"/>
                <a:cs typeface="Times New Roman"/>
              </a:rPr>
              <a:t>celule</a:t>
            </a:r>
            <a:r>
              <a:rPr lang="en-US">
                <a:latin typeface="Times New Roman"/>
                <a:cs typeface="Times New Roman"/>
              </a:rPr>
              <a:t> HOG </a:t>
            </a:r>
          </a:p>
        </p:txBody>
      </p:sp>
    </p:spTree>
    <p:extLst>
      <p:ext uri="{BB962C8B-B14F-4D97-AF65-F5344CB8AC3E}">
        <p14:creationId xmlns:p14="http://schemas.microsoft.com/office/powerpoint/2010/main" val="127730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" grpId="0"/>
      <p:bldP spid="34" grpId="0"/>
      <p:bldP spid="3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Descriptorul</a:t>
            </a:r>
            <a:r>
              <a:rPr lang="en-US">
                <a:latin typeface="Times New Roman"/>
                <a:cs typeface="Times New Roman"/>
              </a:rPr>
              <a:t> HOG al </a:t>
            </a:r>
            <a:r>
              <a:rPr lang="en-US" err="1">
                <a:latin typeface="Times New Roman"/>
                <a:cs typeface="Times New Roman"/>
              </a:rPr>
              <a:t>unei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02551" y="1192838"/>
            <a:ext cx="9749812" cy="527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lvl="1">
              <a:lnSpc>
                <a:spcPct val="110000"/>
              </a:lnSpc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endParaRPr lang="en-US" sz="21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100" lvl="1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împarte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imaginea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celule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fiecare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celulă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are 6 x 6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pixeli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err="1">
                <a:solidFill>
                  <a:srgbClr val="3366FF"/>
                </a:solidFill>
                <a:latin typeface="Times New Roman"/>
                <a:cs typeface="Times New Roman"/>
              </a:rPr>
              <a:t>Parameters.dim_hog_cell</a:t>
            </a:r>
            <a:r>
              <a:rPr lang="en-US">
                <a:solidFill>
                  <a:srgbClr val="3366FF"/>
                </a:solidFill>
                <a:latin typeface="Times New Roman"/>
                <a:cs typeface="Times New Roman"/>
              </a:rPr>
              <a:t> = 6</a:t>
            </a:r>
            <a:r>
              <a:rPr lang="en-US">
                <a:latin typeface="Times New Roman"/>
                <a:cs typeface="Times New Roman"/>
              </a:rPr>
              <a:t>)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100" lvl="1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calculează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gradientul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fiecare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pixel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avem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orientare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si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magnitudine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800100" lvl="1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fiecare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celulă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calculează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histogramă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gradienți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orientați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(9 bin-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uri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800100" lvl="1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grupează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celule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blocuri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>
                <a:latin typeface="Times New Roman"/>
                <a:cs typeface="Times New Roman"/>
              </a:rPr>
              <a:t> un bloc = 4 </a:t>
            </a:r>
            <a:r>
              <a:rPr lang="en-US" err="1">
                <a:latin typeface="Times New Roman"/>
                <a:cs typeface="Times New Roman"/>
              </a:rPr>
              <a:t>celule</a:t>
            </a:r>
            <a:r>
              <a:rPr lang="en-US">
                <a:latin typeface="Times New Roman"/>
                <a:cs typeface="Times New Roman"/>
              </a:rPr>
              <a:t>; </a:t>
            </a:r>
            <a:r>
              <a:rPr lang="en-US" err="1">
                <a:latin typeface="Times New Roman"/>
                <a:cs typeface="Times New Roman"/>
              </a:rPr>
              <a:t>fiecare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celulă</a:t>
            </a:r>
            <a:r>
              <a:rPr lang="en-US">
                <a:latin typeface="Times New Roman"/>
                <a:cs typeface="Times New Roman"/>
              </a:rPr>
              <a:t> face parte din 4 </a:t>
            </a:r>
            <a:r>
              <a:rPr lang="en-US" err="1">
                <a:latin typeface="Times New Roman"/>
                <a:cs typeface="Times New Roman"/>
              </a:rPr>
              <a:t>blocuri</a:t>
            </a:r>
            <a:r>
              <a:rPr lang="en-US">
                <a:latin typeface="Times New Roman"/>
                <a:cs typeface="Times New Roman"/>
              </a:rPr>
              <a:t> = 4 </a:t>
            </a:r>
            <a:r>
              <a:rPr lang="en-US" err="1">
                <a:latin typeface="Times New Roman"/>
                <a:cs typeface="Times New Roman"/>
              </a:rPr>
              <a:t>normalizări</a:t>
            </a:r>
            <a:r>
              <a:rPr lang="en-US">
                <a:latin typeface="Times New Roman"/>
                <a:cs typeface="Times New Roman"/>
              </a:rPr>
              <a:t> L2;</a:t>
            </a:r>
          </a:p>
          <a:p>
            <a:pPr marL="800100" lvl="1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 err="1">
                <a:latin typeface="Times New Roman"/>
                <a:cs typeface="Times New Roman"/>
              </a:rPr>
              <a:t>histograma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unui</a:t>
            </a:r>
            <a:r>
              <a:rPr lang="en-US">
                <a:latin typeface="Times New Roman"/>
                <a:cs typeface="Times New Roman"/>
              </a:rPr>
              <a:t> bloc = 4 </a:t>
            </a:r>
            <a:r>
              <a:rPr lang="en-US" err="1">
                <a:latin typeface="Times New Roman"/>
                <a:cs typeface="Times New Roman"/>
              </a:rPr>
              <a:t>histograme</a:t>
            </a:r>
            <a:r>
              <a:rPr lang="en-US">
                <a:latin typeface="Times New Roman"/>
                <a:cs typeface="Times New Roman"/>
              </a:rPr>
              <a:t> ale </a:t>
            </a:r>
            <a:r>
              <a:rPr lang="en-US" err="1">
                <a:latin typeface="Times New Roman"/>
                <a:cs typeface="Times New Roman"/>
              </a:rPr>
              <a:t>celulelor</a:t>
            </a:r>
            <a:r>
              <a:rPr lang="en-US">
                <a:latin typeface="Times New Roman"/>
                <a:cs typeface="Times New Roman"/>
              </a:rPr>
              <a:t> = 4 x 9 = vector de </a:t>
            </a:r>
            <a:r>
              <a:rPr lang="en-US" err="1">
                <a:latin typeface="Times New Roman"/>
                <a:cs typeface="Times New Roman"/>
              </a:rPr>
              <a:t>dimensiune</a:t>
            </a:r>
            <a:r>
              <a:rPr lang="en-US">
                <a:latin typeface="Times New Roman"/>
                <a:cs typeface="Times New Roman"/>
              </a:rPr>
              <a:t> 36</a:t>
            </a:r>
          </a:p>
          <a:p>
            <a:pPr marL="800100" lvl="1" indent="-342900" eaLnBrk="0" hangingPunct="0">
              <a:spcBef>
                <a:spcPct val="50000"/>
              </a:spcBef>
              <a:buFont typeface="Arial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HOG = descriptor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obținut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prin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concatenarea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histogramelor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a 25 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blocuri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= 25 x 36 = 900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6-01-01 at 7.2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431" y="1141693"/>
            <a:ext cx="3414545" cy="1531524"/>
          </a:xfrm>
          <a:prstGeom prst="rect">
            <a:avLst/>
          </a:prstGeom>
        </p:spPr>
      </p:pic>
      <p:pic>
        <p:nvPicPr>
          <p:cNvPr id="32" name="Picture 31" descr="caltech_web_crop_0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7" y="1690047"/>
            <a:ext cx="451925" cy="451925"/>
          </a:xfrm>
          <a:prstGeom prst="rect">
            <a:avLst/>
          </a:prstGeom>
        </p:spPr>
      </p:pic>
      <p:sp>
        <p:nvSpPr>
          <p:cNvPr id="33" name="Line 27"/>
          <p:cNvSpPr>
            <a:spLocks noChangeShapeType="1"/>
          </p:cNvSpPr>
          <p:nvPr/>
        </p:nvSpPr>
        <p:spPr bwMode="auto">
          <a:xfrm>
            <a:off x="1267187" y="1902548"/>
            <a:ext cx="977698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squar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7187" y="2021320"/>
            <a:ext cx="97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ZOOM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01311" y="2540674"/>
            <a:ext cx="183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imagine 36  x 36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31981" y="2492092"/>
            <a:ext cx="183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Times New Roman"/>
                <a:cs typeface="Times New Roman"/>
              </a:rPr>
              <a:t>împărțire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6 </a:t>
            </a:r>
          </a:p>
          <a:p>
            <a:pPr algn="ctr"/>
            <a:r>
              <a:rPr lang="en-US" err="1">
                <a:latin typeface="Times New Roman"/>
                <a:cs typeface="Times New Roman"/>
              </a:rPr>
              <a:t>celule</a:t>
            </a:r>
            <a:r>
              <a:rPr lang="en-US">
                <a:latin typeface="Times New Roman"/>
                <a:cs typeface="Times New Roman"/>
              </a:rPr>
              <a:t> HOG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39671" y="1295805"/>
            <a:ext cx="540591" cy="338041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2202" y="994717"/>
            <a:ext cx="96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rgbClr val="0000FF"/>
                </a:solidFill>
                <a:latin typeface="Times New Roman"/>
                <a:cs typeface="Times New Roman"/>
              </a:rPr>
              <a:t>Blocul</a:t>
            </a:r>
            <a:r>
              <a:rPr lang="en-US" sz="1400">
                <a:solidFill>
                  <a:srgbClr val="0000FF"/>
                </a:solidFill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63394" y="1264987"/>
            <a:ext cx="561777" cy="3688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50256" y="784020"/>
            <a:ext cx="977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rgbClr val="FF0000"/>
                </a:solidFill>
                <a:latin typeface="Times New Roman"/>
                <a:cs typeface="Times New Roman"/>
              </a:rPr>
              <a:t>Blocul</a:t>
            </a:r>
            <a:r>
              <a:rPr lang="en-US" sz="1400">
                <a:solidFill>
                  <a:srgbClr val="FF0000"/>
                </a:solidFill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80262" y="1264987"/>
            <a:ext cx="447446" cy="368859"/>
          </a:xfrm>
          <a:prstGeom prst="rect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0213" y="988406"/>
            <a:ext cx="1018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rgbClr val="00FFFF"/>
                </a:solidFill>
                <a:latin typeface="Times New Roman"/>
                <a:cs typeface="Times New Roman"/>
              </a:rPr>
              <a:t>Blocul</a:t>
            </a:r>
            <a:r>
              <a:rPr lang="en-US" sz="1400">
                <a:solidFill>
                  <a:srgbClr val="00FFFF"/>
                </a:solidFill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27708" y="2052611"/>
            <a:ext cx="597157" cy="43948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78134" y="1742796"/>
            <a:ext cx="111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rgbClr val="FFFF00"/>
                </a:solidFill>
                <a:latin typeface="Times New Roman"/>
                <a:cs typeface="Times New Roman"/>
              </a:rPr>
              <a:t>Blocul</a:t>
            </a:r>
            <a:r>
              <a:rPr lang="en-US" sz="1400">
                <a:solidFill>
                  <a:srgbClr val="FFFF00"/>
                </a:solidFill>
                <a:latin typeface="Times New Roman"/>
                <a:cs typeface="Times New Roman"/>
              </a:rPr>
              <a:t> 25</a:t>
            </a:r>
          </a:p>
        </p:txBody>
      </p:sp>
    </p:spTree>
    <p:extLst>
      <p:ext uri="{BB962C8B-B14F-4D97-AF65-F5344CB8AC3E}">
        <p14:creationId xmlns:p14="http://schemas.microsoft.com/office/powerpoint/2010/main" val="263560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" grpId="0"/>
      <p:bldP spid="34" grpId="0"/>
      <p:bldP spid="35" grpId="0"/>
      <p:bldP spid="11" grpId="0" animBg="1"/>
      <p:bldP spid="12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F6196-C3DA-6D63-074B-B518377EE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4BF545-1ABE-5B93-459B-1EE2C8FFA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 peste 2 săptămâni</a:t>
            </a:r>
          </a:p>
        </p:txBody>
      </p:sp>
      <p:pic>
        <p:nvPicPr>
          <p:cNvPr id="7" name="Content Placeholder 4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E894FEDA-7F76-1F85-29A5-35A5EE67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09267"/>
            <a:ext cx="7998372" cy="6022304"/>
          </a:xfrm>
        </p:spPr>
      </p:pic>
    </p:spTree>
    <p:extLst>
      <p:ext uri="{BB962C8B-B14F-4D97-AF65-F5344CB8AC3E}">
        <p14:creationId xmlns:p14="http://schemas.microsoft.com/office/powerpoint/2010/main" val="760038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Descriptori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pentru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exemple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învățare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35969" y="1192838"/>
            <a:ext cx="9792755" cy="536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învățarea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unui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</a:t>
            </a:r>
            <a:r>
              <a:rPr lang="en-US" sz="2400">
                <a:latin typeface="Times New Roman"/>
                <a:cs typeface="Times New Roman"/>
              </a:rPr>
              <a:t> se </a:t>
            </a:r>
            <a:r>
              <a:rPr lang="en-US" sz="2400" err="1">
                <a:latin typeface="Times New Roman"/>
                <a:cs typeface="Times New Roman"/>
              </a:rPr>
              <a:t>realizează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negative. 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obținere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trebuie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codați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funcția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FacialDetector.get_positive_examples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() (6713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exemple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pozitive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 x 900)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obținere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negative </a:t>
            </a:r>
            <a:r>
              <a:rPr lang="en-US" sz="2400" err="1">
                <a:latin typeface="Times New Roman"/>
                <a:cs typeface="Times New Roman"/>
              </a:rPr>
              <a:t>trebuie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codați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funcția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FacialDetector.get_negative_examples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(10000 </a:t>
            </a:r>
            <a:r>
              <a:rPr lang="en-US" sz="2200" err="1">
                <a:solidFill>
                  <a:srgbClr val="FF0000"/>
                </a:solidFill>
                <a:latin typeface="Times New Roman"/>
                <a:cs typeface="Times New Roman"/>
              </a:rPr>
              <a:t>exemple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 negative x 900)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i="1" err="1">
                <a:solidFill>
                  <a:srgbClr val="FF0000"/>
                </a:solidFill>
                <a:latin typeface="Times New Roman"/>
                <a:cs typeface="Times New Roman"/>
              </a:rPr>
              <a:t>împarte</a:t>
            </a:r>
            <a:r>
              <a:rPr lang="en-US" sz="2400" i="1">
                <a:solidFill>
                  <a:srgbClr val="FF0000"/>
                </a:solidFill>
                <a:latin typeface="Times New Roman"/>
                <a:cs typeface="Times New Roman"/>
              </a:rPr>
              <a:t> o imagine de </a:t>
            </a:r>
            <a:r>
              <a:rPr lang="en-US" sz="2400" i="1" err="1">
                <a:solidFill>
                  <a:srgbClr val="FF0000"/>
                </a:solidFill>
                <a:latin typeface="Times New Roman"/>
                <a:cs typeface="Times New Roman"/>
              </a:rPr>
              <a:t>orice</a:t>
            </a:r>
            <a:r>
              <a:rPr lang="en-US" sz="240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err="1">
                <a:solidFill>
                  <a:srgbClr val="FF0000"/>
                </a:solidFill>
                <a:latin typeface="Times New Roman"/>
                <a:cs typeface="Times New Roman"/>
              </a:rPr>
              <a:t>dimensiuni</a:t>
            </a:r>
            <a:r>
              <a:rPr lang="en-US" sz="240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sz="240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err="1">
                <a:solidFill>
                  <a:srgbClr val="FF0000"/>
                </a:solidFill>
                <a:latin typeface="Times New Roman"/>
                <a:cs typeface="Times New Roman"/>
              </a:rPr>
              <a:t>celule</a:t>
            </a:r>
            <a:r>
              <a:rPr lang="en-US" sz="2400" i="1">
                <a:solidFill>
                  <a:srgbClr val="FF0000"/>
                </a:solidFill>
                <a:latin typeface="Times New Roman"/>
                <a:cs typeface="Times New Roman"/>
              </a:rPr>
              <a:t> HOG </a:t>
            </a:r>
            <a:r>
              <a:rPr lang="en-US" sz="2400" i="1" err="1">
                <a:solidFill>
                  <a:srgbClr val="FF0000"/>
                </a:solidFill>
                <a:latin typeface="Times New Roman"/>
                <a:cs typeface="Times New Roman"/>
              </a:rPr>
              <a:t>și</a:t>
            </a:r>
            <a:r>
              <a:rPr lang="en-US" sz="240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err="1">
                <a:solidFill>
                  <a:srgbClr val="FF0000"/>
                </a:solidFill>
                <a:latin typeface="Times New Roman"/>
                <a:cs typeface="Times New Roman"/>
              </a:rPr>
              <a:t>calculează</a:t>
            </a:r>
            <a:r>
              <a:rPr lang="en-US" sz="240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err="1">
                <a:solidFill>
                  <a:srgbClr val="FF0000"/>
                </a:solidFill>
                <a:latin typeface="Times New Roman"/>
                <a:cs typeface="Times New Roman"/>
              </a:rPr>
              <a:t>descriptorii</a:t>
            </a:r>
            <a:r>
              <a:rPr lang="en-US" sz="240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err="1">
                <a:solidFill>
                  <a:srgbClr val="FF0000"/>
                </a:solidFill>
                <a:latin typeface="Times New Roman"/>
                <a:cs typeface="Times New Roman"/>
              </a:rPr>
              <a:t>celulelor</a:t>
            </a:r>
            <a:endParaRPr lang="en-US" sz="2400" i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imaginile</a:t>
            </a:r>
            <a:r>
              <a:rPr lang="en-US" sz="2400">
                <a:latin typeface="Times New Roman"/>
                <a:cs typeface="Times New Roman"/>
              </a:rPr>
              <a:t> negative </a:t>
            </a:r>
            <a:r>
              <a:rPr lang="en-US" sz="2400" err="1">
                <a:latin typeface="Times New Roman"/>
                <a:cs typeface="Times New Roman"/>
              </a:rPr>
              <a:t>trebuie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construiți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voi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exemplele</a:t>
            </a:r>
            <a:r>
              <a:rPr lang="en-US" sz="2400">
                <a:latin typeface="Times New Roman"/>
                <a:cs typeface="Times New Roman"/>
              </a:rPr>
              <a:t> negative (</a:t>
            </a:r>
            <a:r>
              <a:rPr lang="en-US" sz="2400" err="1">
                <a:latin typeface="Times New Roman"/>
                <a:cs typeface="Times New Roman"/>
              </a:rPr>
              <a:t>extrageți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</a:t>
            </a:r>
            <a:r>
              <a:rPr lang="en-US" sz="2400">
                <a:latin typeface="Times New Roman"/>
                <a:cs typeface="Times New Roman"/>
              </a:rPr>
              <a:t> 36x36 </a:t>
            </a:r>
            <a:r>
              <a:rPr lang="en-US" sz="2400" err="1">
                <a:latin typeface="Times New Roman"/>
                <a:cs typeface="Times New Roman"/>
              </a:rPr>
              <a:t>pixeli</a:t>
            </a:r>
            <a:r>
              <a:rPr lang="en-US" sz="2400">
                <a:latin typeface="Times New Roman"/>
                <a:cs typeface="Times New Roman"/>
              </a:rPr>
              <a:t> din </a:t>
            </a:r>
            <a:r>
              <a:rPr lang="en-US" sz="2400" err="1">
                <a:latin typeface="Times New Roman"/>
                <a:cs typeface="Times New Roman"/>
              </a:rPr>
              <a:t>imagini</a:t>
            </a:r>
            <a:r>
              <a:rPr lang="en-US" sz="2400">
                <a:latin typeface="Times New Roman"/>
                <a:cs typeface="Times New Roman"/>
              </a:rPr>
              <a:t> negative)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celulelor</a:t>
            </a:r>
            <a:r>
              <a:rPr lang="en-US" sz="2400">
                <a:latin typeface="Times New Roman"/>
                <a:cs typeface="Times New Roman"/>
              </a:rPr>
              <a:t> HOG</a:t>
            </a:r>
          </a:p>
        </p:txBody>
      </p:sp>
      <p:pic>
        <p:nvPicPr>
          <p:cNvPr id="11" name="Picture 10" descr="Screen shot 2016-01-01 at 7.2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749" y="4349028"/>
            <a:ext cx="2339037" cy="10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Descriptori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pentru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exemple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învățare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02551" y="1192838"/>
            <a:ext cx="9749812" cy="898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învățarea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unui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</a:t>
            </a:r>
            <a:r>
              <a:rPr lang="en-US" sz="2400">
                <a:latin typeface="Times New Roman"/>
                <a:cs typeface="Times New Roman"/>
              </a:rPr>
              <a:t> se </a:t>
            </a:r>
            <a:r>
              <a:rPr lang="en-US" sz="2400" err="1">
                <a:latin typeface="Times New Roman"/>
                <a:cs typeface="Times New Roman"/>
              </a:rPr>
              <a:t>realizează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exemple</a:t>
            </a:r>
            <a:r>
              <a:rPr lang="en-US" sz="2400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Times New Roman"/>
                <a:cs typeface="Times New Roman"/>
              </a:rPr>
              <a:t>exemple</a:t>
            </a:r>
            <a:r>
              <a:rPr lang="en-US" sz="2400" b="1">
                <a:solidFill>
                  <a:srgbClr val="FF0000"/>
                </a:solidFill>
                <a:latin typeface="Times New Roman"/>
                <a:cs typeface="Times New Roman"/>
              </a:rPr>
              <a:t> negative</a:t>
            </a:r>
            <a:r>
              <a:rPr lang="en-US" sz="2400">
                <a:latin typeface="Times New Roman"/>
                <a:cs typeface="Times New Roman"/>
              </a:rPr>
              <a:t>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86182" y="2295129"/>
            <a:ext cx="5148263" cy="1877079"/>
            <a:chOff x="3841750" y="1666875"/>
            <a:chExt cx="5148263" cy="1877079"/>
          </a:xfrm>
        </p:grpSpPr>
        <p:sp>
          <p:nvSpPr>
            <p:cNvPr id="8" name="Rectangle 36"/>
            <p:cNvSpPr>
              <a:spLocks noChangeArrowheads="1"/>
            </p:cNvSpPr>
            <p:nvPr/>
          </p:nvSpPr>
          <p:spPr bwMode="auto">
            <a:xfrm>
              <a:off x="3841750" y="2375611"/>
              <a:ext cx="5148263" cy="41767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Line 39"/>
            <p:cNvSpPr>
              <a:spLocks noChangeShapeType="1"/>
            </p:cNvSpPr>
            <p:nvPr/>
          </p:nvSpPr>
          <p:spPr bwMode="auto">
            <a:xfrm flipV="1">
              <a:off x="6253164" y="1666875"/>
              <a:ext cx="504825" cy="15113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Text Box 40"/>
            <p:cNvSpPr txBox="1">
              <a:spLocks noChangeArrowheads="1"/>
            </p:cNvSpPr>
            <p:nvPr/>
          </p:nvSpPr>
          <p:spPr bwMode="auto">
            <a:xfrm>
              <a:off x="5029200" y="3141663"/>
              <a:ext cx="2726170" cy="40229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90000" tIns="46800" rIns="90000" bIns="46800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000" err="1">
                  <a:solidFill>
                    <a:srgbClr val="000000"/>
                  </a:solidFill>
                  <a:latin typeface="Times New Roman"/>
                  <a:cs typeface="Times New Roman"/>
                </a:rPr>
                <a:t>Exemple</a:t>
              </a:r>
              <a:r>
                <a:rPr lang="en-US" sz="2000">
                  <a:solidFill>
                    <a:srgbClr val="000000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sz="2000" err="1">
                  <a:solidFill>
                    <a:srgbClr val="000000"/>
                  </a:solidFill>
                  <a:latin typeface="Times New Roman"/>
                  <a:cs typeface="Times New Roman"/>
                </a:rPr>
                <a:t>învățare</a:t>
              </a:r>
              <a:endParaRPr lang="en-US" sz="20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2" name="Picture 11" descr="caltech_web_crop_000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188" y="1809750"/>
              <a:ext cx="457200" cy="457200"/>
            </a:xfrm>
            <a:prstGeom prst="rect">
              <a:avLst/>
            </a:prstGeom>
          </p:spPr>
        </p:pic>
        <p:pic>
          <p:nvPicPr>
            <p:cNvPr id="14" name="Picture 13" descr="caltech_web_crop_000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866" y="1809750"/>
              <a:ext cx="457200" cy="457200"/>
            </a:xfrm>
            <a:prstGeom prst="rect">
              <a:avLst/>
            </a:prstGeom>
          </p:spPr>
        </p:pic>
        <p:pic>
          <p:nvPicPr>
            <p:cNvPr id="15" name="Picture 14" descr="caltech_web_crop_00004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550" y="1810336"/>
              <a:ext cx="457200" cy="457200"/>
            </a:xfrm>
            <a:prstGeom prst="rect">
              <a:avLst/>
            </a:prstGeom>
          </p:spPr>
        </p:pic>
        <p:pic>
          <p:nvPicPr>
            <p:cNvPr id="16" name="Picture 15" descr="caltech_web_crop_00005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838" y="1809750"/>
              <a:ext cx="457200" cy="457200"/>
            </a:xfrm>
            <a:prstGeom prst="rect">
              <a:avLst/>
            </a:prstGeom>
          </p:spPr>
        </p:pic>
        <p:pic>
          <p:nvPicPr>
            <p:cNvPr id="17" name="Picture 16" descr="caltech_web_crop_00016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376" y="1796826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 descr="caltech_web_crop_00024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2949575"/>
              <a:ext cx="457200" cy="457200"/>
            </a:xfrm>
            <a:prstGeom prst="rect">
              <a:avLst/>
            </a:prstGeom>
          </p:spPr>
        </p:pic>
        <p:pic>
          <p:nvPicPr>
            <p:cNvPr id="19" name="Picture 18" descr="caltech_web_crop_00025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869" y="2396543"/>
              <a:ext cx="457200" cy="457200"/>
            </a:xfrm>
            <a:prstGeom prst="rect">
              <a:avLst/>
            </a:prstGeom>
          </p:spPr>
        </p:pic>
        <p:pic>
          <p:nvPicPr>
            <p:cNvPr id="20" name="Picture 19" descr="caltech_web_crop_00026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9205" y="2396543"/>
              <a:ext cx="457200" cy="457200"/>
            </a:xfrm>
            <a:prstGeom prst="rect">
              <a:avLst/>
            </a:prstGeom>
          </p:spPr>
        </p:pic>
        <p:pic>
          <p:nvPicPr>
            <p:cNvPr id="21" name="Picture 20" descr="caltech_web_crop_00028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2005" y="2949575"/>
              <a:ext cx="457200" cy="457200"/>
            </a:xfrm>
            <a:prstGeom prst="rect">
              <a:avLst/>
            </a:prstGeom>
          </p:spPr>
        </p:pic>
        <p:pic>
          <p:nvPicPr>
            <p:cNvPr id="22" name="Picture 21" descr="caltech_web_crop_00030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500" y="2396543"/>
              <a:ext cx="457200" cy="457200"/>
            </a:xfrm>
            <a:prstGeom prst="rect">
              <a:avLst/>
            </a:prstGeom>
          </p:spPr>
        </p:pic>
        <p:pic>
          <p:nvPicPr>
            <p:cNvPr id="23" name="Picture 22" descr="caltech_web_crop_00032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188" y="2396543"/>
              <a:ext cx="457200" cy="457200"/>
            </a:xfrm>
            <a:prstGeom prst="rect">
              <a:avLst/>
            </a:prstGeom>
          </p:spPr>
        </p:pic>
        <p:pic>
          <p:nvPicPr>
            <p:cNvPr id="24" name="Picture 23" descr="neg1_gray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3" t="20281" r="18135" b="34665"/>
            <a:stretch/>
          </p:blipFill>
          <p:spPr>
            <a:xfrm>
              <a:off x="8406043" y="2949575"/>
              <a:ext cx="492786" cy="457200"/>
            </a:xfrm>
            <a:prstGeom prst="rect">
              <a:avLst/>
            </a:prstGeom>
          </p:spPr>
        </p:pic>
        <p:pic>
          <p:nvPicPr>
            <p:cNvPr id="25" name="Picture 24" descr="neg4_gray.jp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07" b="60511"/>
            <a:stretch/>
          </p:blipFill>
          <p:spPr>
            <a:xfrm>
              <a:off x="7896439" y="1812099"/>
              <a:ext cx="467260" cy="446518"/>
            </a:xfrm>
            <a:prstGeom prst="rect">
              <a:avLst/>
            </a:prstGeom>
          </p:spPr>
        </p:pic>
        <p:pic>
          <p:nvPicPr>
            <p:cNvPr id="26" name="Picture 25" descr="neg6_gray.jpg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62" b="55625"/>
            <a:stretch/>
          </p:blipFill>
          <p:spPr>
            <a:xfrm>
              <a:off x="8458283" y="1815426"/>
              <a:ext cx="440545" cy="452110"/>
            </a:xfrm>
            <a:prstGeom prst="rect">
              <a:avLst/>
            </a:prstGeom>
          </p:spPr>
        </p:pic>
        <p:pic>
          <p:nvPicPr>
            <p:cNvPr id="27" name="Picture 26" descr="neg1_gray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53" b="64801"/>
            <a:stretch/>
          </p:blipFill>
          <p:spPr>
            <a:xfrm>
              <a:off x="6800123" y="1794787"/>
              <a:ext cx="469135" cy="445729"/>
            </a:xfrm>
            <a:prstGeom prst="rect">
              <a:avLst/>
            </a:prstGeom>
          </p:spPr>
        </p:pic>
        <p:pic>
          <p:nvPicPr>
            <p:cNvPr id="28" name="Picture 27" descr="neg2_gray.jpg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709" b="48151"/>
            <a:stretch/>
          </p:blipFill>
          <p:spPr>
            <a:xfrm>
              <a:off x="7346669" y="1796826"/>
              <a:ext cx="459557" cy="442135"/>
            </a:xfrm>
            <a:prstGeom prst="rect">
              <a:avLst/>
            </a:prstGeom>
          </p:spPr>
        </p:pic>
        <p:pic>
          <p:nvPicPr>
            <p:cNvPr id="29" name="Picture 28" descr="neg2_gray.jpg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1" t="46062" r="6702" b="6647"/>
            <a:stretch/>
          </p:blipFill>
          <p:spPr>
            <a:xfrm>
              <a:off x="8406042" y="2393799"/>
              <a:ext cx="492786" cy="459944"/>
            </a:xfrm>
            <a:prstGeom prst="rect">
              <a:avLst/>
            </a:prstGeom>
          </p:spPr>
        </p:pic>
        <p:pic>
          <p:nvPicPr>
            <p:cNvPr id="30" name="Picture 29" descr="neg1_gray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69" t="28314" r="12513" b="19152"/>
            <a:stretch/>
          </p:blipFill>
          <p:spPr>
            <a:xfrm>
              <a:off x="7360341" y="2385430"/>
              <a:ext cx="445885" cy="468313"/>
            </a:xfrm>
            <a:prstGeom prst="rect">
              <a:avLst/>
            </a:prstGeom>
          </p:spPr>
        </p:pic>
        <p:pic>
          <p:nvPicPr>
            <p:cNvPr id="31" name="Picture 30" descr="neg6_gray.jpg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69" t="35821" r="19465" b="14786"/>
            <a:stretch/>
          </p:blipFill>
          <p:spPr>
            <a:xfrm>
              <a:off x="6758603" y="2368608"/>
              <a:ext cx="445574" cy="503237"/>
            </a:xfrm>
            <a:prstGeom prst="rect">
              <a:avLst/>
            </a:prstGeom>
          </p:spPr>
        </p:pic>
        <p:pic>
          <p:nvPicPr>
            <p:cNvPr id="32" name="Picture 31" descr="neg7_gray.jpg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1" t="15067" r="50071" b="49106"/>
            <a:stretch/>
          </p:blipFill>
          <p:spPr>
            <a:xfrm>
              <a:off x="7873786" y="2385430"/>
              <a:ext cx="481691" cy="454995"/>
            </a:xfrm>
            <a:prstGeom prst="rect">
              <a:avLst/>
            </a:prstGeom>
          </p:spPr>
        </p:pic>
        <p:pic>
          <p:nvPicPr>
            <p:cNvPr id="33" name="Picture 32" descr="neg7_gray.jpg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86" t="43954" r="21940" b="17745"/>
            <a:stretch/>
          </p:blipFill>
          <p:spPr>
            <a:xfrm>
              <a:off x="7877279" y="2936066"/>
              <a:ext cx="459396" cy="470710"/>
            </a:xfrm>
            <a:prstGeom prst="rect">
              <a:avLst/>
            </a:prstGeom>
          </p:spPr>
        </p:pic>
      </p:grpSp>
      <p:sp>
        <p:nvSpPr>
          <p:cNvPr id="35" name="Line 9"/>
          <p:cNvSpPr>
            <a:spLocks noChangeShapeType="1"/>
          </p:cNvSpPr>
          <p:nvPr/>
        </p:nvSpPr>
        <p:spPr bwMode="auto">
          <a:xfrm flipV="1">
            <a:off x="1396750" y="3660775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396750" y="6702425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V="1">
            <a:off x="1396750" y="5024438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6" name="Oval 24"/>
          <p:cNvSpPr>
            <a:spLocks noChangeAspect="1" noChangeArrowheads="1"/>
          </p:cNvSpPr>
          <p:nvPr/>
        </p:nvSpPr>
        <p:spPr bwMode="auto">
          <a:xfrm>
            <a:off x="3490500" y="6516594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8" name="Oval 12"/>
          <p:cNvSpPr>
            <a:spLocks noChangeAspect="1" noChangeArrowheads="1"/>
          </p:cNvSpPr>
          <p:nvPr/>
        </p:nvSpPr>
        <p:spPr bwMode="auto">
          <a:xfrm>
            <a:off x="2436950" y="525665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9" name="Oval 13"/>
          <p:cNvSpPr>
            <a:spLocks noChangeAspect="1" noChangeArrowheads="1"/>
          </p:cNvSpPr>
          <p:nvPr/>
        </p:nvSpPr>
        <p:spPr bwMode="auto">
          <a:xfrm>
            <a:off x="3028334" y="542473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0" name="Oval 14"/>
          <p:cNvSpPr>
            <a:spLocks noChangeAspect="1" noChangeArrowheads="1"/>
          </p:cNvSpPr>
          <p:nvPr/>
        </p:nvSpPr>
        <p:spPr bwMode="auto">
          <a:xfrm>
            <a:off x="2064281" y="524414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1" name="Oval 15"/>
          <p:cNvSpPr>
            <a:spLocks noChangeAspect="1" noChangeArrowheads="1"/>
          </p:cNvSpPr>
          <p:nvPr/>
        </p:nvSpPr>
        <p:spPr bwMode="auto">
          <a:xfrm>
            <a:off x="2431793" y="56878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2" name="Oval 16"/>
          <p:cNvSpPr>
            <a:spLocks noChangeAspect="1" noChangeArrowheads="1"/>
          </p:cNvSpPr>
          <p:nvPr/>
        </p:nvSpPr>
        <p:spPr bwMode="auto">
          <a:xfrm>
            <a:off x="3127226" y="59428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7" name="Oval 21"/>
          <p:cNvSpPr>
            <a:spLocks noChangeAspect="1" noChangeArrowheads="1"/>
          </p:cNvSpPr>
          <p:nvPr/>
        </p:nvSpPr>
        <p:spPr bwMode="auto">
          <a:xfrm>
            <a:off x="2730023" y="502462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9" name="Oval 23"/>
          <p:cNvSpPr>
            <a:spLocks noChangeAspect="1" noChangeArrowheads="1"/>
          </p:cNvSpPr>
          <p:nvPr/>
        </p:nvSpPr>
        <p:spPr bwMode="auto">
          <a:xfrm>
            <a:off x="1969415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50" name="Oval 24"/>
          <p:cNvSpPr>
            <a:spLocks noChangeAspect="1" noChangeArrowheads="1"/>
          </p:cNvSpPr>
          <p:nvPr/>
        </p:nvSpPr>
        <p:spPr bwMode="auto">
          <a:xfrm>
            <a:off x="4043291" y="59142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51" name="Oval 25"/>
          <p:cNvSpPr>
            <a:spLocks noChangeAspect="1" noChangeArrowheads="1"/>
          </p:cNvSpPr>
          <p:nvPr/>
        </p:nvSpPr>
        <p:spPr bwMode="auto">
          <a:xfrm>
            <a:off x="3751979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1245786" y="2783322"/>
            <a:ext cx="905120" cy="2438400"/>
          </a:xfrm>
          <a:custGeom>
            <a:avLst/>
            <a:gdLst>
              <a:gd name="T0" fmla="*/ 2147483647 w 816"/>
              <a:gd name="T1" fmla="*/ 0 h 1296"/>
              <a:gd name="T2" fmla="*/ 0 w 816"/>
              <a:gd name="T3" fmla="*/ 2147483647 h 1296"/>
              <a:gd name="T4" fmla="*/ 2147483647 w 816"/>
              <a:gd name="T5" fmla="*/ 2147483647 h 1296"/>
              <a:gd name="T6" fmla="*/ 2147483647 w 816"/>
              <a:gd name="T7" fmla="*/ 2147483647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4452549" y="2586228"/>
            <a:ext cx="415501" cy="2438400"/>
          </a:xfrm>
          <a:custGeom>
            <a:avLst/>
            <a:gdLst>
              <a:gd name="T0" fmla="*/ 2147483647 w 816"/>
              <a:gd name="T1" fmla="*/ 0 h 1296"/>
              <a:gd name="T2" fmla="*/ 0 w 816"/>
              <a:gd name="T3" fmla="*/ 2147483647 h 1296"/>
              <a:gd name="T4" fmla="*/ 2147483647 w 816"/>
              <a:gd name="T5" fmla="*/ 2147483647 h 1296"/>
              <a:gd name="T6" fmla="*/ 2147483647 w 816"/>
              <a:gd name="T7" fmla="*/ 2147483647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55" name="Freeform 54"/>
          <p:cNvSpPr>
            <a:spLocks/>
          </p:cNvSpPr>
          <p:nvPr/>
        </p:nvSpPr>
        <p:spPr bwMode="auto">
          <a:xfrm>
            <a:off x="5130068" y="2620955"/>
            <a:ext cx="415501" cy="2438400"/>
          </a:xfrm>
          <a:custGeom>
            <a:avLst/>
            <a:gdLst>
              <a:gd name="T0" fmla="*/ 2147483647 w 816"/>
              <a:gd name="T1" fmla="*/ 0 h 1296"/>
              <a:gd name="T2" fmla="*/ 0 w 816"/>
              <a:gd name="T3" fmla="*/ 2147483647 h 1296"/>
              <a:gd name="T4" fmla="*/ 2147483647 w 816"/>
              <a:gd name="T5" fmla="*/ 2147483647 h 1296"/>
              <a:gd name="T6" fmla="*/ 2147483647 w 816"/>
              <a:gd name="T7" fmla="*/ 2147483647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516569" y="2805748"/>
            <a:ext cx="0" cy="243840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2796011" y="2783322"/>
            <a:ext cx="390321" cy="220860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3186332" y="2842995"/>
            <a:ext cx="556671" cy="257240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609987" y="2830490"/>
            <a:ext cx="1656078" cy="2875314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010116" y="3357013"/>
            <a:ext cx="1144221" cy="255725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629260" y="3332339"/>
            <a:ext cx="1144221" cy="255725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0" idx="1"/>
          </p:cNvCxnSpPr>
          <p:nvPr/>
        </p:nvCxnSpPr>
        <p:spPr>
          <a:xfrm>
            <a:off x="3201371" y="3285574"/>
            <a:ext cx="867261" cy="2651942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3547842" y="3332339"/>
            <a:ext cx="229285" cy="185103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23"/>
          <p:cNvSpPr>
            <a:spLocks noChangeAspect="1" noChangeArrowheads="1"/>
          </p:cNvSpPr>
          <p:nvPr/>
        </p:nvSpPr>
        <p:spPr bwMode="auto">
          <a:xfrm>
            <a:off x="3438767" y="518198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57149" y="3773922"/>
            <a:ext cx="738862" cy="2368946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16"/>
          <p:cNvSpPr>
            <a:spLocks noChangeAspect="1" noChangeArrowheads="1"/>
          </p:cNvSpPr>
          <p:nvPr/>
        </p:nvSpPr>
        <p:spPr bwMode="auto">
          <a:xfrm>
            <a:off x="2746574" y="61736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064281" y="3840155"/>
            <a:ext cx="664380" cy="2074113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24"/>
          <p:cNvSpPr>
            <a:spLocks noChangeAspect="1" noChangeArrowheads="1"/>
          </p:cNvSpPr>
          <p:nvPr/>
        </p:nvSpPr>
        <p:spPr bwMode="auto">
          <a:xfrm>
            <a:off x="4775777" y="50788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81" name="Oval 24"/>
          <p:cNvSpPr>
            <a:spLocks noChangeAspect="1" noChangeArrowheads="1"/>
          </p:cNvSpPr>
          <p:nvPr/>
        </p:nvSpPr>
        <p:spPr bwMode="auto">
          <a:xfrm>
            <a:off x="5445551" y="51057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82" name="Freeform 81"/>
          <p:cNvSpPr>
            <a:spLocks/>
          </p:cNvSpPr>
          <p:nvPr/>
        </p:nvSpPr>
        <p:spPr bwMode="auto">
          <a:xfrm>
            <a:off x="5801252" y="2640428"/>
            <a:ext cx="415501" cy="2438400"/>
          </a:xfrm>
          <a:custGeom>
            <a:avLst/>
            <a:gdLst>
              <a:gd name="T0" fmla="*/ 2147483647 w 816"/>
              <a:gd name="T1" fmla="*/ 0 h 1296"/>
              <a:gd name="T2" fmla="*/ 0 w 816"/>
              <a:gd name="T3" fmla="*/ 2147483647 h 1296"/>
              <a:gd name="T4" fmla="*/ 2147483647 w 816"/>
              <a:gd name="T5" fmla="*/ 2147483647 h 1296"/>
              <a:gd name="T6" fmla="*/ 2147483647 w 816"/>
              <a:gd name="T7" fmla="*/ 2147483647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83" name="Oval 24"/>
          <p:cNvSpPr>
            <a:spLocks noChangeAspect="1" noChangeArrowheads="1"/>
          </p:cNvSpPr>
          <p:nvPr/>
        </p:nvSpPr>
        <p:spPr bwMode="auto">
          <a:xfrm>
            <a:off x="6099647" y="5132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266065" y="2736842"/>
            <a:ext cx="2278490" cy="2687891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24"/>
          <p:cNvSpPr>
            <a:spLocks noChangeAspect="1" noChangeArrowheads="1"/>
          </p:cNvSpPr>
          <p:nvPr/>
        </p:nvSpPr>
        <p:spPr bwMode="auto">
          <a:xfrm>
            <a:off x="4182551" y="54576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3925017" y="3278709"/>
            <a:ext cx="943033" cy="305373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24"/>
          <p:cNvSpPr>
            <a:spLocks noChangeAspect="1" noChangeArrowheads="1"/>
          </p:cNvSpPr>
          <p:nvPr/>
        </p:nvSpPr>
        <p:spPr bwMode="auto">
          <a:xfrm>
            <a:off x="3848933" y="633130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596758" y="3431109"/>
            <a:ext cx="943034" cy="268234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24"/>
          <p:cNvSpPr>
            <a:spLocks noChangeAspect="1" noChangeArrowheads="1"/>
          </p:cNvSpPr>
          <p:nvPr/>
        </p:nvSpPr>
        <p:spPr bwMode="auto">
          <a:xfrm>
            <a:off x="4511789" y="61632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3611805" y="3357013"/>
            <a:ext cx="2516593" cy="313304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284314" y="3321953"/>
            <a:ext cx="1300912" cy="2542601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24"/>
          <p:cNvSpPr>
            <a:spLocks noChangeAspect="1" noChangeArrowheads="1"/>
          </p:cNvSpPr>
          <p:nvPr/>
        </p:nvSpPr>
        <p:spPr bwMode="auto">
          <a:xfrm>
            <a:off x="5185943" y="589666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5128150" y="3977303"/>
            <a:ext cx="946025" cy="163907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spect="1" noChangeArrowheads="1"/>
          </p:cNvSpPr>
          <p:nvPr/>
        </p:nvSpPr>
        <p:spPr bwMode="auto">
          <a:xfrm>
            <a:off x="5024783" y="56413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6544555" y="4048793"/>
            <a:ext cx="80814" cy="190591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24"/>
          <p:cNvSpPr>
            <a:spLocks noChangeAspect="1" noChangeArrowheads="1"/>
          </p:cNvSpPr>
          <p:nvPr/>
        </p:nvSpPr>
        <p:spPr bwMode="auto">
          <a:xfrm>
            <a:off x="6471539" y="5990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1" y="6496443"/>
            <a:ext cx="423242" cy="2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74" grpId="0" animBg="1"/>
      <p:bldP spid="77" grpId="0" animBg="1"/>
      <p:bldP spid="80" grpId="0" animBg="1"/>
      <p:bldP spid="81" grpId="0" animBg="1"/>
      <p:bldP spid="82" grpId="0" animBg="1"/>
      <p:bldP spid="83" grpId="0" animBg="1"/>
      <p:bldP spid="86" grpId="0" animBg="1"/>
      <p:bldP spid="89" grpId="0" animBg="1"/>
      <p:bldP spid="92" grpId="0" animBg="1"/>
      <p:bldP spid="99" grpId="0" animBg="1"/>
      <p:bldP spid="102" grpId="0" animBg="1"/>
      <p:bldP spid="10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Spațiul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descriptorilor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02551" y="1192838"/>
            <a:ext cx="9749812" cy="898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descriptori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exemple</a:t>
            </a:r>
            <a:r>
              <a:rPr lang="en-US" sz="2400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Times New Roman"/>
                <a:cs typeface="Times New Roman"/>
              </a:rPr>
              <a:t>exemple</a:t>
            </a:r>
            <a:r>
              <a:rPr lang="en-US" sz="2400" b="1">
                <a:solidFill>
                  <a:srgbClr val="FF0000"/>
                </a:solidFill>
                <a:latin typeface="Times New Roman"/>
                <a:cs typeface="Times New Roman"/>
              </a:rPr>
              <a:t> negative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fiecare</a:t>
            </a:r>
            <a:r>
              <a:rPr lang="en-US" sz="2400">
                <a:latin typeface="Times New Roman"/>
                <a:cs typeface="Times New Roman"/>
              </a:rPr>
              <a:t> descriptor </a:t>
            </a:r>
            <a:r>
              <a:rPr lang="en-US" sz="2400" b="1" err="1">
                <a:latin typeface="Times New Roman"/>
                <a:cs typeface="Times New Roman"/>
              </a:rPr>
              <a:t>d</a:t>
            </a:r>
            <a:r>
              <a:rPr lang="en-US" sz="2400" b="1" baseline="-25000" err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este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dimensiune</a:t>
            </a:r>
            <a:r>
              <a:rPr lang="en-US" sz="2400">
                <a:latin typeface="Times New Roman"/>
                <a:cs typeface="Times New Roman"/>
              </a:rPr>
              <a:t> n</a:t>
            </a: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 flipV="1">
            <a:off x="1396750" y="3660775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396750" y="6702425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V="1">
            <a:off x="1396750" y="5024438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24"/>
          <p:cNvSpPr>
            <a:spLocks noChangeAspect="1" noChangeArrowheads="1"/>
          </p:cNvSpPr>
          <p:nvPr/>
        </p:nvSpPr>
        <p:spPr bwMode="auto">
          <a:xfrm>
            <a:off x="3490500" y="6516594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12"/>
          <p:cNvSpPr>
            <a:spLocks noChangeAspect="1" noChangeArrowheads="1"/>
          </p:cNvSpPr>
          <p:nvPr/>
        </p:nvSpPr>
        <p:spPr bwMode="auto">
          <a:xfrm>
            <a:off x="2436950" y="525665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3"/>
          <p:cNvSpPr>
            <a:spLocks noChangeAspect="1" noChangeArrowheads="1"/>
          </p:cNvSpPr>
          <p:nvPr/>
        </p:nvSpPr>
        <p:spPr bwMode="auto">
          <a:xfrm>
            <a:off x="3028334" y="542473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4"/>
          <p:cNvSpPr>
            <a:spLocks noChangeAspect="1" noChangeArrowheads="1"/>
          </p:cNvSpPr>
          <p:nvPr/>
        </p:nvSpPr>
        <p:spPr bwMode="auto">
          <a:xfrm>
            <a:off x="2064281" y="524414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15"/>
          <p:cNvSpPr>
            <a:spLocks noChangeAspect="1" noChangeArrowheads="1"/>
          </p:cNvSpPr>
          <p:nvPr/>
        </p:nvSpPr>
        <p:spPr bwMode="auto">
          <a:xfrm>
            <a:off x="2431793" y="56878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16"/>
          <p:cNvSpPr>
            <a:spLocks noChangeAspect="1" noChangeArrowheads="1"/>
          </p:cNvSpPr>
          <p:nvPr/>
        </p:nvSpPr>
        <p:spPr bwMode="auto">
          <a:xfrm>
            <a:off x="3127226" y="59428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21"/>
          <p:cNvSpPr>
            <a:spLocks noChangeAspect="1" noChangeArrowheads="1"/>
          </p:cNvSpPr>
          <p:nvPr/>
        </p:nvSpPr>
        <p:spPr bwMode="auto">
          <a:xfrm>
            <a:off x="2730023" y="502462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23"/>
          <p:cNvSpPr>
            <a:spLocks noChangeAspect="1" noChangeArrowheads="1"/>
          </p:cNvSpPr>
          <p:nvPr/>
        </p:nvSpPr>
        <p:spPr bwMode="auto">
          <a:xfrm>
            <a:off x="1969415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24"/>
          <p:cNvSpPr>
            <a:spLocks noChangeAspect="1" noChangeArrowheads="1"/>
          </p:cNvSpPr>
          <p:nvPr/>
        </p:nvSpPr>
        <p:spPr bwMode="auto">
          <a:xfrm>
            <a:off x="4043291" y="59142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25"/>
          <p:cNvSpPr>
            <a:spLocks noChangeAspect="1" noChangeArrowheads="1"/>
          </p:cNvSpPr>
          <p:nvPr/>
        </p:nvSpPr>
        <p:spPr bwMode="auto">
          <a:xfrm>
            <a:off x="3751979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3"/>
          <p:cNvSpPr>
            <a:spLocks noChangeAspect="1" noChangeArrowheads="1"/>
          </p:cNvSpPr>
          <p:nvPr/>
        </p:nvSpPr>
        <p:spPr bwMode="auto">
          <a:xfrm>
            <a:off x="3438767" y="518198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16"/>
          <p:cNvSpPr>
            <a:spLocks noChangeAspect="1" noChangeArrowheads="1"/>
          </p:cNvSpPr>
          <p:nvPr/>
        </p:nvSpPr>
        <p:spPr bwMode="auto">
          <a:xfrm>
            <a:off x="2746574" y="61736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24"/>
          <p:cNvSpPr>
            <a:spLocks noChangeAspect="1" noChangeArrowheads="1"/>
          </p:cNvSpPr>
          <p:nvPr/>
        </p:nvSpPr>
        <p:spPr bwMode="auto">
          <a:xfrm>
            <a:off x="4775777" y="50788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24"/>
          <p:cNvSpPr>
            <a:spLocks noChangeAspect="1" noChangeArrowheads="1"/>
          </p:cNvSpPr>
          <p:nvPr/>
        </p:nvSpPr>
        <p:spPr bwMode="auto">
          <a:xfrm>
            <a:off x="5445551" y="51057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24"/>
          <p:cNvSpPr>
            <a:spLocks noChangeAspect="1" noChangeArrowheads="1"/>
          </p:cNvSpPr>
          <p:nvPr/>
        </p:nvSpPr>
        <p:spPr bwMode="auto">
          <a:xfrm>
            <a:off x="6099647" y="5132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Oval 24"/>
          <p:cNvSpPr>
            <a:spLocks noChangeAspect="1" noChangeArrowheads="1"/>
          </p:cNvSpPr>
          <p:nvPr/>
        </p:nvSpPr>
        <p:spPr bwMode="auto">
          <a:xfrm>
            <a:off x="4182551" y="54576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24"/>
          <p:cNvSpPr>
            <a:spLocks noChangeAspect="1" noChangeArrowheads="1"/>
          </p:cNvSpPr>
          <p:nvPr/>
        </p:nvSpPr>
        <p:spPr bwMode="auto">
          <a:xfrm>
            <a:off x="3848933" y="633130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24"/>
          <p:cNvSpPr>
            <a:spLocks noChangeAspect="1" noChangeArrowheads="1"/>
          </p:cNvSpPr>
          <p:nvPr/>
        </p:nvSpPr>
        <p:spPr bwMode="auto">
          <a:xfrm>
            <a:off x="4511789" y="61632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24"/>
          <p:cNvSpPr>
            <a:spLocks noChangeAspect="1" noChangeArrowheads="1"/>
          </p:cNvSpPr>
          <p:nvPr/>
        </p:nvSpPr>
        <p:spPr bwMode="auto">
          <a:xfrm>
            <a:off x="5185943" y="589666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24"/>
          <p:cNvSpPr>
            <a:spLocks noChangeAspect="1" noChangeArrowheads="1"/>
          </p:cNvSpPr>
          <p:nvPr/>
        </p:nvSpPr>
        <p:spPr bwMode="auto">
          <a:xfrm>
            <a:off x="5024783" y="56413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24"/>
          <p:cNvSpPr>
            <a:spLocks noChangeAspect="1" noChangeArrowheads="1"/>
          </p:cNvSpPr>
          <p:nvPr/>
        </p:nvSpPr>
        <p:spPr bwMode="auto">
          <a:xfrm>
            <a:off x="6471539" y="5990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96" y="2255400"/>
            <a:ext cx="4025900" cy="584200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1" y="6496443"/>
            <a:ext cx="423242" cy="2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Model de </a:t>
            </a:r>
            <a:r>
              <a:rPr lang="en-US" err="1">
                <a:latin typeface="Times New Roman"/>
                <a:cs typeface="Times New Roman"/>
              </a:rPr>
              <a:t>clasificator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02551" y="1192838"/>
            <a:ext cx="9749812" cy="2117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descriptori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exemple</a:t>
            </a:r>
            <a:r>
              <a:rPr lang="en-US" sz="2400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Times New Roman"/>
                <a:cs typeface="Times New Roman"/>
              </a:rPr>
              <a:t>exemple</a:t>
            </a:r>
            <a:r>
              <a:rPr lang="en-US" sz="2400" b="1">
                <a:solidFill>
                  <a:srgbClr val="FF0000"/>
                </a:solidFill>
                <a:latin typeface="Times New Roman"/>
                <a:cs typeface="Times New Roman"/>
              </a:rPr>
              <a:t> negative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fiecare</a:t>
            </a:r>
            <a:r>
              <a:rPr lang="en-US" sz="2400">
                <a:latin typeface="Times New Roman"/>
                <a:cs typeface="Times New Roman"/>
              </a:rPr>
              <a:t> descriptor </a:t>
            </a:r>
            <a:r>
              <a:rPr lang="en-US" sz="2400" b="1" err="1">
                <a:latin typeface="Times New Roman"/>
                <a:cs typeface="Times New Roman"/>
              </a:rPr>
              <a:t>d</a:t>
            </a:r>
            <a:r>
              <a:rPr lang="en-US" sz="2400" b="1" baseline="-25000" err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este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dimensiune</a:t>
            </a:r>
            <a:r>
              <a:rPr lang="en-US" sz="2400">
                <a:latin typeface="Times New Roman"/>
                <a:cs typeface="Times New Roman"/>
              </a:rPr>
              <a:t> n 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un </a:t>
            </a:r>
            <a:r>
              <a:rPr lang="en-US" sz="2400" err="1">
                <a:latin typeface="Times New Roman"/>
                <a:cs typeface="Times New Roman"/>
              </a:rPr>
              <a:t>posibil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err="1">
                <a:latin typeface="Times New Roman"/>
                <a:cs typeface="Times New Roman"/>
              </a:rPr>
              <a:t>clasificator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liniar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hiperplan</a:t>
            </a:r>
            <a:r>
              <a:rPr lang="en-US" sz="2400">
                <a:latin typeface="Times New Roman"/>
                <a:cs typeface="Times New Roman"/>
              </a:rPr>
              <a:t>) care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separe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cât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mai</a:t>
            </a:r>
            <a:r>
              <a:rPr lang="en-US" sz="2400">
                <a:latin typeface="Times New Roman"/>
                <a:cs typeface="Times New Roman"/>
              </a:rPr>
              <a:t> bine </a:t>
            </a:r>
            <a:r>
              <a:rPr lang="en-US" sz="2400" err="1">
                <a:solidFill>
                  <a:srgbClr val="008000"/>
                </a:solidFill>
                <a:latin typeface="Times New Roman"/>
                <a:cs typeface="Times New Roman"/>
              </a:rPr>
              <a:t>exemplele</a:t>
            </a:r>
            <a:r>
              <a:rPr lang="en-US" sz="240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008000"/>
                </a:solidFill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exemplele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negative  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ecuația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unui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hiperplan</a:t>
            </a:r>
            <a:r>
              <a:rPr lang="en-US" sz="2400">
                <a:latin typeface="Times New Roman"/>
                <a:cs typeface="Times New Roman"/>
              </a:rPr>
              <a:t> in </a:t>
            </a:r>
            <a:r>
              <a:rPr lang="en-US" sz="2400" err="1">
                <a:latin typeface="Times New Roman"/>
                <a:cs typeface="Times New Roman"/>
              </a:rPr>
              <a:t>R</a:t>
            </a:r>
            <a:r>
              <a:rPr lang="en-US" sz="2400" baseline="30000" err="1">
                <a:latin typeface="Times New Roman"/>
                <a:cs typeface="Times New Roman"/>
              </a:rPr>
              <a:t>n</a:t>
            </a:r>
            <a:r>
              <a:rPr lang="en-US" sz="240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 flipV="1">
            <a:off x="1396750" y="3660775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396750" y="6702425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V="1">
            <a:off x="1396750" y="5024438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24"/>
          <p:cNvSpPr>
            <a:spLocks noChangeAspect="1" noChangeArrowheads="1"/>
          </p:cNvSpPr>
          <p:nvPr/>
        </p:nvSpPr>
        <p:spPr bwMode="auto">
          <a:xfrm>
            <a:off x="3490500" y="6516594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12"/>
          <p:cNvSpPr>
            <a:spLocks noChangeAspect="1" noChangeArrowheads="1"/>
          </p:cNvSpPr>
          <p:nvPr/>
        </p:nvSpPr>
        <p:spPr bwMode="auto">
          <a:xfrm>
            <a:off x="2436950" y="525665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3"/>
          <p:cNvSpPr>
            <a:spLocks noChangeAspect="1" noChangeArrowheads="1"/>
          </p:cNvSpPr>
          <p:nvPr/>
        </p:nvSpPr>
        <p:spPr bwMode="auto">
          <a:xfrm>
            <a:off x="3028334" y="542473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4"/>
          <p:cNvSpPr>
            <a:spLocks noChangeAspect="1" noChangeArrowheads="1"/>
          </p:cNvSpPr>
          <p:nvPr/>
        </p:nvSpPr>
        <p:spPr bwMode="auto">
          <a:xfrm>
            <a:off x="2064281" y="524414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15"/>
          <p:cNvSpPr>
            <a:spLocks noChangeAspect="1" noChangeArrowheads="1"/>
          </p:cNvSpPr>
          <p:nvPr/>
        </p:nvSpPr>
        <p:spPr bwMode="auto">
          <a:xfrm>
            <a:off x="2431793" y="56878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16"/>
          <p:cNvSpPr>
            <a:spLocks noChangeAspect="1" noChangeArrowheads="1"/>
          </p:cNvSpPr>
          <p:nvPr/>
        </p:nvSpPr>
        <p:spPr bwMode="auto">
          <a:xfrm>
            <a:off x="3127226" y="59428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21"/>
          <p:cNvSpPr>
            <a:spLocks noChangeAspect="1" noChangeArrowheads="1"/>
          </p:cNvSpPr>
          <p:nvPr/>
        </p:nvSpPr>
        <p:spPr bwMode="auto">
          <a:xfrm>
            <a:off x="2730023" y="502462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23"/>
          <p:cNvSpPr>
            <a:spLocks noChangeAspect="1" noChangeArrowheads="1"/>
          </p:cNvSpPr>
          <p:nvPr/>
        </p:nvSpPr>
        <p:spPr bwMode="auto">
          <a:xfrm>
            <a:off x="1969415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24"/>
          <p:cNvSpPr>
            <a:spLocks noChangeAspect="1" noChangeArrowheads="1"/>
          </p:cNvSpPr>
          <p:nvPr/>
        </p:nvSpPr>
        <p:spPr bwMode="auto">
          <a:xfrm>
            <a:off x="4043291" y="59142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25"/>
          <p:cNvSpPr>
            <a:spLocks noChangeAspect="1" noChangeArrowheads="1"/>
          </p:cNvSpPr>
          <p:nvPr/>
        </p:nvSpPr>
        <p:spPr bwMode="auto">
          <a:xfrm>
            <a:off x="3751979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3"/>
          <p:cNvSpPr>
            <a:spLocks noChangeAspect="1" noChangeArrowheads="1"/>
          </p:cNvSpPr>
          <p:nvPr/>
        </p:nvSpPr>
        <p:spPr bwMode="auto">
          <a:xfrm>
            <a:off x="3438767" y="518198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16"/>
          <p:cNvSpPr>
            <a:spLocks noChangeAspect="1" noChangeArrowheads="1"/>
          </p:cNvSpPr>
          <p:nvPr/>
        </p:nvSpPr>
        <p:spPr bwMode="auto">
          <a:xfrm>
            <a:off x="2746574" y="61736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24"/>
          <p:cNvSpPr>
            <a:spLocks noChangeAspect="1" noChangeArrowheads="1"/>
          </p:cNvSpPr>
          <p:nvPr/>
        </p:nvSpPr>
        <p:spPr bwMode="auto">
          <a:xfrm>
            <a:off x="4775777" y="50788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24"/>
          <p:cNvSpPr>
            <a:spLocks noChangeAspect="1" noChangeArrowheads="1"/>
          </p:cNvSpPr>
          <p:nvPr/>
        </p:nvSpPr>
        <p:spPr bwMode="auto">
          <a:xfrm>
            <a:off x="5445551" y="51057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24"/>
          <p:cNvSpPr>
            <a:spLocks noChangeAspect="1" noChangeArrowheads="1"/>
          </p:cNvSpPr>
          <p:nvPr/>
        </p:nvSpPr>
        <p:spPr bwMode="auto">
          <a:xfrm>
            <a:off x="6099647" y="5132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Oval 24"/>
          <p:cNvSpPr>
            <a:spLocks noChangeAspect="1" noChangeArrowheads="1"/>
          </p:cNvSpPr>
          <p:nvPr/>
        </p:nvSpPr>
        <p:spPr bwMode="auto">
          <a:xfrm>
            <a:off x="4182551" y="54576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24"/>
          <p:cNvSpPr>
            <a:spLocks noChangeAspect="1" noChangeArrowheads="1"/>
          </p:cNvSpPr>
          <p:nvPr/>
        </p:nvSpPr>
        <p:spPr bwMode="auto">
          <a:xfrm>
            <a:off x="3848933" y="633130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24"/>
          <p:cNvSpPr>
            <a:spLocks noChangeAspect="1" noChangeArrowheads="1"/>
          </p:cNvSpPr>
          <p:nvPr/>
        </p:nvSpPr>
        <p:spPr bwMode="auto">
          <a:xfrm>
            <a:off x="4511789" y="61632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24"/>
          <p:cNvSpPr>
            <a:spLocks noChangeAspect="1" noChangeArrowheads="1"/>
          </p:cNvSpPr>
          <p:nvPr/>
        </p:nvSpPr>
        <p:spPr bwMode="auto">
          <a:xfrm>
            <a:off x="5185943" y="589666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24"/>
          <p:cNvSpPr>
            <a:spLocks noChangeAspect="1" noChangeArrowheads="1"/>
          </p:cNvSpPr>
          <p:nvPr/>
        </p:nvSpPr>
        <p:spPr bwMode="auto">
          <a:xfrm>
            <a:off x="5024783" y="56413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24"/>
          <p:cNvSpPr>
            <a:spLocks noChangeAspect="1" noChangeArrowheads="1"/>
          </p:cNvSpPr>
          <p:nvPr/>
        </p:nvSpPr>
        <p:spPr bwMode="auto">
          <a:xfrm>
            <a:off x="6471539" y="5990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71" y="2838809"/>
            <a:ext cx="2921000" cy="469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97" y="3368675"/>
            <a:ext cx="4025900" cy="584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415800" y="4186536"/>
            <a:ext cx="1533015" cy="2941975"/>
          </a:xfrm>
          <a:prstGeom prst="line">
            <a:avLst/>
          </a:prstGeom>
          <a:ln w="762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9348" y="4185006"/>
            <a:ext cx="214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660066"/>
                </a:solidFill>
              </a:rPr>
              <a:t>Hiperplanul</a:t>
            </a:r>
            <a:r>
              <a:rPr lang="en-US">
                <a:solidFill>
                  <a:srgbClr val="660066"/>
                </a:solidFill>
              </a:rPr>
              <a:t> de </a:t>
            </a:r>
            <a:r>
              <a:rPr lang="en-US" err="1">
                <a:solidFill>
                  <a:srgbClr val="660066"/>
                </a:solidFill>
              </a:rPr>
              <a:t>separare</a:t>
            </a:r>
            <a:r>
              <a:rPr lang="en-US">
                <a:solidFill>
                  <a:srgbClr val="660066"/>
                </a:solidFill>
              </a:rPr>
              <a:t> din </a:t>
            </a:r>
            <a:r>
              <a:rPr lang="en-US" err="1">
                <a:solidFill>
                  <a:srgbClr val="660066"/>
                </a:solidFill>
              </a:rPr>
              <a:t>R</a:t>
            </a:r>
            <a:r>
              <a:rPr lang="en-US" baseline="30000" err="1">
                <a:solidFill>
                  <a:srgbClr val="660066"/>
                </a:solidFill>
              </a:rPr>
              <a:t>n</a:t>
            </a:r>
            <a:endParaRPr lang="en-US">
              <a:solidFill>
                <a:srgbClr val="660066"/>
              </a:solidFill>
            </a:endParaRP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1" y="6496443"/>
            <a:ext cx="423242" cy="2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Model de </a:t>
            </a:r>
            <a:r>
              <a:rPr lang="en-US" err="1">
                <a:latin typeface="Times New Roman"/>
                <a:cs typeface="Times New Roman"/>
              </a:rPr>
              <a:t>clasificator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02551" y="1192838"/>
            <a:ext cx="9749812" cy="2117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regula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clasificare</a:t>
            </a:r>
            <a:r>
              <a:rPr lang="en-US" sz="2400">
                <a:latin typeface="Times New Roman"/>
                <a:cs typeface="Times New Roman"/>
              </a:rPr>
              <a:t>: </a:t>
            </a:r>
          </a:p>
          <a:p>
            <a:pPr marL="1257300" lvl="2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exemple</a:t>
            </a:r>
            <a:r>
              <a:rPr lang="en-US" sz="2400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vrem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avem</a:t>
            </a:r>
            <a:r>
              <a:rPr lang="en-US" sz="2400">
                <a:latin typeface="Times New Roman"/>
                <a:cs typeface="Times New Roman"/>
              </a:rPr>
              <a:t>:</a:t>
            </a:r>
          </a:p>
          <a:p>
            <a:pPr marL="1257300" lvl="2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1257300" lvl="2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1257300" lvl="2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negative </a:t>
            </a:r>
            <a:r>
              <a:rPr lang="en-US" sz="2400" err="1">
                <a:latin typeface="Times New Roman"/>
                <a:cs typeface="Times New Roman"/>
              </a:rPr>
              <a:t>vrem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avem</a:t>
            </a:r>
            <a:r>
              <a:rPr lang="en-US" sz="240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 flipV="1">
            <a:off x="1396750" y="3660775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396750" y="6702425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V="1">
            <a:off x="1396750" y="5024438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24"/>
          <p:cNvSpPr>
            <a:spLocks noChangeAspect="1" noChangeArrowheads="1"/>
          </p:cNvSpPr>
          <p:nvPr/>
        </p:nvSpPr>
        <p:spPr bwMode="auto">
          <a:xfrm>
            <a:off x="3490500" y="6516594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12"/>
          <p:cNvSpPr>
            <a:spLocks noChangeAspect="1" noChangeArrowheads="1"/>
          </p:cNvSpPr>
          <p:nvPr/>
        </p:nvSpPr>
        <p:spPr bwMode="auto">
          <a:xfrm>
            <a:off x="2436950" y="525665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3"/>
          <p:cNvSpPr>
            <a:spLocks noChangeAspect="1" noChangeArrowheads="1"/>
          </p:cNvSpPr>
          <p:nvPr/>
        </p:nvSpPr>
        <p:spPr bwMode="auto">
          <a:xfrm>
            <a:off x="3028334" y="542473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4"/>
          <p:cNvSpPr>
            <a:spLocks noChangeAspect="1" noChangeArrowheads="1"/>
          </p:cNvSpPr>
          <p:nvPr/>
        </p:nvSpPr>
        <p:spPr bwMode="auto">
          <a:xfrm>
            <a:off x="2064281" y="524414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15"/>
          <p:cNvSpPr>
            <a:spLocks noChangeAspect="1" noChangeArrowheads="1"/>
          </p:cNvSpPr>
          <p:nvPr/>
        </p:nvSpPr>
        <p:spPr bwMode="auto">
          <a:xfrm>
            <a:off x="2431793" y="56878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16"/>
          <p:cNvSpPr>
            <a:spLocks noChangeAspect="1" noChangeArrowheads="1"/>
          </p:cNvSpPr>
          <p:nvPr/>
        </p:nvSpPr>
        <p:spPr bwMode="auto">
          <a:xfrm>
            <a:off x="3127226" y="59428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21"/>
          <p:cNvSpPr>
            <a:spLocks noChangeAspect="1" noChangeArrowheads="1"/>
          </p:cNvSpPr>
          <p:nvPr/>
        </p:nvSpPr>
        <p:spPr bwMode="auto">
          <a:xfrm>
            <a:off x="2730023" y="502462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23"/>
          <p:cNvSpPr>
            <a:spLocks noChangeAspect="1" noChangeArrowheads="1"/>
          </p:cNvSpPr>
          <p:nvPr/>
        </p:nvSpPr>
        <p:spPr bwMode="auto">
          <a:xfrm>
            <a:off x="1969415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24"/>
          <p:cNvSpPr>
            <a:spLocks noChangeAspect="1" noChangeArrowheads="1"/>
          </p:cNvSpPr>
          <p:nvPr/>
        </p:nvSpPr>
        <p:spPr bwMode="auto">
          <a:xfrm>
            <a:off x="4043291" y="59142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25"/>
          <p:cNvSpPr>
            <a:spLocks noChangeAspect="1" noChangeArrowheads="1"/>
          </p:cNvSpPr>
          <p:nvPr/>
        </p:nvSpPr>
        <p:spPr bwMode="auto">
          <a:xfrm>
            <a:off x="3751979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3"/>
          <p:cNvSpPr>
            <a:spLocks noChangeAspect="1" noChangeArrowheads="1"/>
          </p:cNvSpPr>
          <p:nvPr/>
        </p:nvSpPr>
        <p:spPr bwMode="auto">
          <a:xfrm>
            <a:off x="3438767" y="518198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16"/>
          <p:cNvSpPr>
            <a:spLocks noChangeAspect="1" noChangeArrowheads="1"/>
          </p:cNvSpPr>
          <p:nvPr/>
        </p:nvSpPr>
        <p:spPr bwMode="auto">
          <a:xfrm>
            <a:off x="2746574" y="61736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24"/>
          <p:cNvSpPr>
            <a:spLocks noChangeAspect="1" noChangeArrowheads="1"/>
          </p:cNvSpPr>
          <p:nvPr/>
        </p:nvSpPr>
        <p:spPr bwMode="auto">
          <a:xfrm>
            <a:off x="4775777" y="50788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24"/>
          <p:cNvSpPr>
            <a:spLocks noChangeAspect="1" noChangeArrowheads="1"/>
          </p:cNvSpPr>
          <p:nvPr/>
        </p:nvSpPr>
        <p:spPr bwMode="auto">
          <a:xfrm>
            <a:off x="5445551" y="51057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24"/>
          <p:cNvSpPr>
            <a:spLocks noChangeAspect="1" noChangeArrowheads="1"/>
          </p:cNvSpPr>
          <p:nvPr/>
        </p:nvSpPr>
        <p:spPr bwMode="auto">
          <a:xfrm>
            <a:off x="6099647" y="5132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Oval 24"/>
          <p:cNvSpPr>
            <a:spLocks noChangeAspect="1" noChangeArrowheads="1"/>
          </p:cNvSpPr>
          <p:nvPr/>
        </p:nvSpPr>
        <p:spPr bwMode="auto">
          <a:xfrm>
            <a:off x="4182551" y="54576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24"/>
          <p:cNvSpPr>
            <a:spLocks noChangeAspect="1" noChangeArrowheads="1"/>
          </p:cNvSpPr>
          <p:nvPr/>
        </p:nvSpPr>
        <p:spPr bwMode="auto">
          <a:xfrm>
            <a:off x="3848933" y="633130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24"/>
          <p:cNvSpPr>
            <a:spLocks noChangeAspect="1" noChangeArrowheads="1"/>
          </p:cNvSpPr>
          <p:nvPr/>
        </p:nvSpPr>
        <p:spPr bwMode="auto">
          <a:xfrm>
            <a:off x="4511789" y="61632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24"/>
          <p:cNvSpPr>
            <a:spLocks noChangeAspect="1" noChangeArrowheads="1"/>
          </p:cNvSpPr>
          <p:nvPr/>
        </p:nvSpPr>
        <p:spPr bwMode="auto">
          <a:xfrm>
            <a:off x="5185943" y="589666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24"/>
          <p:cNvSpPr>
            <a:spLocks noChangeAspect="1" noChangeArrowheads="1"/>
          </p:cNvSpPr>
          <p:nvPr/>
        </p:nvSpPr>
        <p:spPr bwMode="auto">
          <a:xfrm>
            <a:off x="5024783" y="56413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24"/>
          <p:cNvSpPr>
            <a:spLocks noChangeAspect="1" noChangeArrowheads="1"/>
          </p:cNvSpPr>
          <p:nvPr/>
        </p:nvSpPr>
        <p:spPr bwMode="auto">
          <a:xfrm>
            <a:off x="6471539" y="5990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415800" y="4186536"/>
            <a:ext cx="1533015" cy="2941975"/>
          </a:xfrm>
          <a:prstGeom prst="line">
            <a:avLst/>
          </a:prstGeom>
          <a:ln w="762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74" y="2119627"/>
            <a:ext cx="3429000" cy="558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1" y="6496443"/>
            <a:ext cx="423242" cy="243139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3" y="3365695"/>
            <a:ext cx="3429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9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Învățarea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parametrilor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modelului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49585" y="1192838"/>
            <a:ext cx="10050251" cy="2117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învață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parametri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w,b</a:t>
            </a:r>
            <a:r>
              <a:rPr lang="en-US" sz="2400">
                <a:latin typeface="Times New Roman"/>
                <a:cs typeface="Times New Roman"/>
              </a:rPr>
              <a:t>) </a:t>
            </a:r>
            <a:r>
              <a:rPr lang="en-US" sz="2400" err="1">
                <a:latin typeface="Times New Roman"/>
                <a:cs typeface="Times New Roman"/>
              </a:rPr>
              <a:t>ai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liniar</a:t>
            </a:r>
            <a:r>
              <a:rPr lang="en-US" sz="2400">
                <a:latin typeface="Times New Roman"/>
                <a:cs typeface="Times New Roman"/>
              </a:rPr>
              <a:t> (= </a:t>
            </a:r>
            <a:r>
              <a:rPr lang="en-US" sz="2400" err="1">
                <a:latin typeface="Times New Roman"/>
                <a:cs typeface="Times New Roman"/>
              </a:rPr>
              <a:t>hiperplan</a:t>
            </a:r>
            <a:r>
              <a:rPr lang="en-US" sz="2400">
                <a:latin typeface="Times New Roman"/>
                <a:cs typeface="Times New Roman"/>
              </a:rPr>
              <a:t>) </a:t>
            </a:r>
            <a:r>
              <a:rPr lang="en-US" sz="2400" err="1">
                <a:latin typeface="Times New Roman"/>
                <a:cs typeface="Times New Roman"/>
              </a:rPr>
              <a:t>astfel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încât</a:t>
            </a:r>
            <a:r>
              <a:rPr lang="en-US" sz="2400">
                <a:latin typeface="Times New Roman"/>
                <a:cs typeface="Times New Roman"/>
              </a:rPr>
              <a:t> </a:t>
            </a:r>
          </a:p>
          <a:p>
            <a:pPr marL="1257300" lvl="2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exemple</a:t>
            </a:r>
            <a:r>
              <a:rPr lang="en-US" sz="2400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err="1">
                <a:solidFill>
                  <a:srgbClr val="008000"/>
                </a:solidFill>
                <a:latin typeface="Times New Roman"/>
                <a:cs typeface="Times New Roman"/>
              </a:rPr>
              <a:t>pozitive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vrem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avem</a:t>
            </a:r>
            <a:r>
              <a:rPr lang="en-US" sz="2400">
                <a:latin typeface="Times New Roman"/>
                <a:cs typeface="Times New Roman"/>
              </a:rPr>
              <a:t>:</a:t>
            </a:r>
          </a:p>
          <a:p>
            <a:pPr marL="1257300" lvl="2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1257300" lvl="2" indent="-342900">
              <a:lnSpc>
                <a:spcPct val="110000"/>
              </a:lnSpc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1257300" lvl="2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negative </a:t>
            </a:r>
            <a:r>
              <a:rPr lang="en-US" sz="2400" err="1">
                <a:latin typeface="Times New Roman"/>
                <a:cs typeface="Times New Roman"/>
              </a:rPr>
              <a:t>vrem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avem</a:t>
            </a:r>
            <a:r>
              <a:rPr lang="en-US" sz="240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 flipV="1">
            <a:off x="1396750" y="3660775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396750" y="6702425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V="1">
            <a:off x="1396750" y="5024438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24"/>
          <p:cNvSpPr>
            <a:spLocks noChangeAspect="1" noChangeArrowheads="1"/>
          </p:cNvSpPr>
          <p:nvPr/>
        </p:nvSpPr>
        <p:spPr bwMode="auto">
          <a:xfrm>
            <a:off x="3490500" y="6516594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12"/>
          <p:cNvSpPr>
            <a:spLocks noChangeAspect="1" noChangeArrowheads="1"/>
          </p:cNvSpPr>
          <p:nvPr/>
        </p:nvSpPr>
        <p:spPr bwMode="auto">
          <a:xfrm>
            <a:off x="2436950" y="525665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3"/>
          <p:cNvSpPr>
            <a:spLocks noChangeAspect="1" noChangeArrowheads="1"/>
          </p:cNvSpPr>
          <p:nvPr/>
        </p:nvSpPr>
        <p:spPr bwMode="auto">
          <a:xfrm>
            <a:off x="3028334" y="5424733"/>
            <a:ext cx="173037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4"/>
          <p:cNvSpPr>
            <a:spLocks noChangeAspect="1" noChangeArrowheads="1"/>
          </p:cNvSpPr>
          <p:nvPr/>
        </p:nvSpPr>
        <p:spPr bwMode="auto">
          <a:xfrm>
            <a:off x="2064281" y="524414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15"/>
          <p:cNvSpPr>
            <a:spLocks noChangeAspect="1" noChangeArrowheads="1"/>
          </p:cNvSpPr>
          <p:nvPr/>
        </p:nvSpPr>
        <p:spPr bwMode="auto">
          <a:xfrm>
            <a:off x="2431793" y="56878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16"/>
          <p:cNvSpPr>
            <a:spLocks noChangeAspect="1" noChangeArrowheads="1"/>
          </p:cNvSpPr>
          <p:nvPr/>
        </p:nvSpPr>
        <p:spPr bwMode="auto">
          <a:xfrm>
            <a:off x="3127226" y="59428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21"/>
          <p:cNvSpPr>
            <a:spLocks noChangeAspect="1" noChangeArrowheads="1"/>
          </p:cNvSpPr>
          <p:nvPr/>
        </p:nvSpPr>
        <p:spPr bwMode="auto">
          <a:xfrm>
            <a:off x="2730023" y="502462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9" name="Oval 23"/>
          <p:cNvSpPr>
            <a:spLocks noChangeAspect="1" noChangeArrowheads="1"/>
          </p:cNvSpPr>
          <p:nvPr/>
        </p:nvSpPr>
        <p:spPr bwMode="auto">
          <a:xfrm>
            <a:off x="1969415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24"/>
          <p:cNvSpPr>
            <a:spLocks noChangeAspect="1" noChangeArrowheads="1"/>
          </p:cNvSpPr>
          <p:nvPr/>
        </p:nvSpPr>
        <p:spPr bwMode="auto">
          <a:xfrm>
            <a:off x="4043291" y="591426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25"/>
          <p:cNvSpPr>
            <a:spLocks noChangeAspect="1" noChangeArrowheads="1"/>
          </p:cNvSpPr>
          <p:nvPr/>
        </p:nvSpPr>
        <p:spPr bwMode="auto">
          <a:xfrm>
            <a:off x="3751979" y="595470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3"/>
          <p:cNvSpPr>
            <a:spLocks noChangeAspect="1" noChangeArrowheads="1"/>
          </p:cNvSpPr>
          <p:nvPr/>
        </p:nvSpPr>
        <p:spPr bwMode="auto">
          <a:xfrm>
            <a:off x="3438767" y="518198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77" name="Oval 16"/>
          <p:cNvSpPr>
            <a:spLocks noChangeAspect="1" noChangeArrowheads="1"/>
          </p:cNvSpPr>
          <p:nvPr/>
        </p:nvSpPr>
        <p:spPr bwMode="auto">
          <a:xfrm>
            <a:off x="2746574" y="6173698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24"/>
          <p:cNvSpPr>
            <a:spLocks noChangeAspect="1" noChangeArrowheads="1"/>
          </p:cNvSpPr>
          <p:nvPr/>
        </p:nvSpPr>
        <p:spPr bwMode="auto">
          <a:xfrm>
            <a:off x="4775777" y="50788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81" name="Oval 24"/>
          <p:cNvSpPr>
            <a:spLocks noChangeAspect="1" noChangeArrowheads="1"/>
          </p:cNvSpPr>
          <p:nvPr/>
        </p:nvSpPr>
        <p:spPr bwMode="auto">
          <a:xfrm>
            <a:off x="5445551" y="51057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83" name="Oval 24"/>
          <p:cNvSpPr>
            <a:spLocks noChangeAspect="1" noChangeArrowheads="1"/>
          </p:cNvSpPr>
          <p:nvPr/>
        </p:nvSpPr>
        <p:spPr bwMode="auto">
          <a:xfrm>
            <a:off x="6099647" y="5132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86" name="Oval 24"/>
          <p:cNvSpPr>
            <a:spLocks noChangeAspect="1" noChangeArrowheads="1"/>
          </p:cNvSpPr>
          <p:nvPr/>
        </p:nvSpPr>
        <p:spPr bwMode="auto">
          <a:xfrm>
            <a:off x="4182551" y="54576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24"/>
          <p:cNvSpPr>
            <a:spLocks noChangeAspect="1" noChangeArrowheads="1"/>
          </p:cNvSpPr>
          <p:nvPr/>
        </p:nvSpPr>
        <p:spPr bwMode="auto">
          <a:xfrm>
            <a:off x="3848933" y="633130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24"/>
          <p:cNvSpPr>
            <a:spLocks noChangeAspect="1" noChangeArrowheads="1"/>
          </p:cNvSpPr>
          <p:nvPr/>
        </p:nvSpPr>
        <p:spPr bwMode="auto">
          <a:xfrm>
            <a:off x="4511789" y="616322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24"/>
          <p:cNvSpPr>
            <a:spLocks noChangeAspect="1" noChangeArrowheads="1"/>
          </p:cNvSpPr>
          <p:nvPr/>
        </p:nvSpPr>
        <p:spPr bwMode="auto">
          <a:xfrm>
            <a:off x="5185943" y="589666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24"/>
          <p:cNvSpPr>
            <a:spLocks noChangeAspect="1" noChangeArrowheads="1"/>
          </p:cNvSpPr>
          <p:nvPr/>
        </p:nvSpPr>
        <p:spPr bwMode="auto">
          <a:xfrm>
            <a:off x="5024783" y="564138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24"/>
          <p:cNvSpPr>
            <a:spLocks noChangeAspect="1" noChangeArrowheads="1"/>
          </p:cNvSpPr>
          <p:nvPr/>
        </p:nvSpPr>
        <p:spPr bwMode="auto">
          <a:xfrm>
            <a:off x="6471539" y="5990748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415800" y="4186536"/>
            <a:ext cx="1533015" cy="2941975"/>
          </a:xfrm>
          <a:prstGeom prst="line">
            <a:avLst/>
          </a:prstGeom>
          <a:ln w="762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74" y="2276427"/>
            <a:ext cx="3429000" cy="558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1" y="6496443"/>
            <a:ext cx="423242" cy="243139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3" y="3365695"/>
            <a:ext cx="3429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26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Vizualizare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performanță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clasificator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-549585" y="1192838"/>
            <a:ext cx="100502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învață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parametri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w,b</a:t>
            </a:r>
            <a:r>
              <a:rPr lang="en-US" sz="2400">
                <a:latin typeface="Times New Roman"/>
                <a:cs typeface="Times New Roman"/>
              </a:rPr>
              <a:t>) </a:t>
            </a:r>
            <a:r>
              <a:rPr lang="en-US" sz="2400" err="1">
                <a:latin typeface="Times New Roman"/>
                <a:cs typeface="Times New Roman"/>
              </a:rPr>
              <a:t>ai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liniar</a:t>
            </a:r>
            <a:r>
              <a:rPr lang="en-US" sz="2400">
                <a:latin typeface="Times New Roman"/>
                <a:cs typeface="Times New Roman"/>
              </a:rPr>
              <a:t> (= </a:t>
            </a:r>
            <a:r>
              <a:rPr lang="en-US" sz="2400" err="1">
                <a:latin typeface="Times New Roman"/>
                <a:cs typeface="Times New Roman"/>
              </a:rPr>
              <a:t>hiperplan</a:t>
            </a:r>
            <a:r>
              <a:rPr lang="en-US" sz="2400">
                <a:latin typeface="Times New Roman"/>
                <a:cs typeface="Times New Roman"/>
              </a:rPr>
              <a:t>) </a:t>
            </a:r>
            <a:r>
              <a:rPr lang="en-US" sz="2400" err="1">
                <a:latin typeface="Times New Roman"/>
                <a:cs typeface="Times New Roman"/>
              </a:rPr>
              <a:t>astfel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încât</a:t>
            </a:r>
            <a:r>
              <a:rPr lang="en-US" sz="240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35" y="1997027"/>
            <a:ext cx="3429000" cy="558800"/>
          </a:xfrm>
          <a:prstGeom prst="rect">
            <a:avLst/>
          </a:prstGeom>
        </p:spPr>
      </p:pic>
      <p:pic>
        <p:nvPicPr>
          <p:cNvPr id="4" name="Picture 3" descr="plotAntrenareClasifica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24" y="2749364"/>
            <a:ext cx="4702649" cy="3601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7213" y="3075411"/>
            <a:ext cx="3363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aproape</a:t>
            </a:r>
            <a:r>
              <a:rPr lang="en-US"/>
              <a:t> </a:t>
            </a:r>
            <a:r>
              <a:rPr lang="en-US" err="1"/>
              <a:t>toate</a:t>
            </a:r>
            <a:r>
              <a:rPr lang="en-US"/>
              <a:t> </a:t>
            </a:r>
            <a:r>
              <a:rPr lang="en-US" err="1">
                <a:solidFill>
                  <a:srgbClr val="008000"/>
                </a:solidFill>
              </a:rPr>
              <a:t>exemplele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 err="1">
                <a:solidFill>
                  <a:srgbClr val="008000"/>
                </a:solidFill>
              </a:rPr>
              <a:t>pozitive</a:t>
            </a:r>
            <a:r>
              <a:rPr lang="en-US"/>
              <a:t> au un </a:t>
            </a:r>
            <a:r>
              <a:rPr lang="en-US" err="1">
                <a:solidFill>
                  <a:srgbClr val="008000"/>
                </a:solidFill>
              </a:rPr>
              <a:t>scor</a:t>
            </a:r>
            <a:r>
              <a:rPr lang="en-US">
                <a:solidFill>
                  <a:srgbClr val="008000"/>
                </a:solidFill>
              </a:rPr>
              <a:t> &gt; 0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/>
              <a:t>aproape</a:t>
            </a:r>
            <a:r>
              <a:rPr lang="en-US"/>
              <a:t> </a:t>
            </a:r>
            <a:r>
              <a:rPr lang="en-US" err="1"/>
              <a:t>toate</a:t>
            </a:r>
            <a:r>
              <a:rPr lang="en-US"/>
              <a:t> </a:t>
            </a:r>
            <a:r>
              <a:rPr lang="en-US" err="1">
                <a:solidFill>
                  <a:srgbClr val="FF0000"/>
                </a:solidFill>
              </a:rPr>
              <a:t>exemplele</a:t>
            </a:r>
            <a:r>
              <a:rPr lang="en-US">
                <a:solidFill>
                  <a:srgbClr val="FF0000"/>
                </a:solidFill>
              </a:rPr>
              <a:t> negative</a:t>
            </a:r>
            <a:r>
              <a:rPr lang="en-US"/>
              <a:t> au un </a:t>
            </a:r>
            <a:r>
              <a:rPr lang="en-US" err="1">
                <a:solidFill>
                  <a:srgbClr val="FF0000"/>
                </a:solidFill>
              </a:rPr>
              <a:t>scor</a:t>
            </a:r>
            <a:r>
              <a:rPr lang="en-US">
                <a:solidFill>
                  <a:srgbClr val="FF0000"/>
                </a:solidFill>
              </a:rPr>
              <a:t> &lt; 0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" y="3298946"/>
            <a:ext cx="1745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scoruri</a:t>
            </a:r>
            <a:r>
              <a:rPr lang="en-US">
                <a:solidFill>
                  <a:srgbClr val="FF0000"/>
                </a:solidFill>
              </a:rPr>
              <a:t> &lt; 0 </a:t>
            </a:r>
            <a:r>
              <a:rPr lang="en-US" err="1"/>
              <a:t>pentru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 err="1">
                <a:solidFill>
                  <a:srgbClr val="008000"/>
                </a:solidFill>
              </a:rPr>
              <a:t>exemple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 err="1">
                <a:solidFill>
                  <a:srgbClr val="008000"/>
                </a:solidFill>
              </a:rPr>
              <a:t>pozitive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28880" y="3969934"/>
            <a:ext cx="554836" cy="5794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4980140"/>
            <a:ext cx="1745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008000"/>
                </a:solidFill>
              </a:rPr>
              <a:t>scoruri</a:t>
            </a:r>
            <a:r>
              <a:rPr lang="en-US">
                <a:solidFill>
                  <a:srgbClr val="008000"/>
                </a:solidFill>
              </a:rPr>
              <a:t> &gt; 0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err="1"/>
              <a:t>pentru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 err="1">
                <a:solidFill>
                  <a:srgbClr val="FF0000"/>
                </a:solidFill>
              </a:rPr>
              <a:t>exemple</a:t>
            </a:r>
            <a:r>
              <a:rPr lang="en-US">
                <a:solidFill>
                  <a:srgbClr val="FF0000"/>
                </a:solidFill>
              </a:rPr>
              <a:t> negative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681280" y="4450765"/>
            <a:ext cx="4557539" cy="8732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32BB058B-F8A7-209D-9526-0C3B50353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72" y="1962931"/>
            <a:ext cx="3429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Vizualizare</a:t>
            </a:r>
            <a:r>
              <a:rPr lang="en-US">
                <a:latin typeface="Times New Roman"/>
                <a:cs typeface="Times New Roman"/>
              </a:rPr>
              <a:t> template HOG </a:t>
            </a:r>
            <a:r>
              <a:rPr lang="en-US" err="1">
                <a:latin typeface="Times New Roman"/>
                <a:cs typeface="Times New Roman"/>
              </a:rPr>
              <a:t>învățat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/>
          </a:p>
        </p:txBody>
      </p:sp>
      <p:pic>
        <p:nvPicPr>
          <p:cNvPr id="7" name="Picture 6" descr="templateH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31" y="1143000"/>
            <a:ext cx="6272647" cy="47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345647" y="3910651"/>
            <a:ext cx="3848100" cy="2846170"/>
          </a:xfrm>
          <a:prstGeom prst="rect">
            <a:avLst/>
          </a:prstGeom>
          <a:ln>
            <a:noFill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Implementarea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metodei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glisării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unei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ferestre</a:t>
            </a:r>
            <a:endParaRPr lang="en-US" sz="380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7639" y="1143000"/>
            <a:ext cx="9161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o imagine test </a:t>
            </a:r>
            <a:r>
              <a:rPr lang="en-US" sz="2400" err="1">
                <a:latin typeface="Times New Roman"/>
                <a:cs typeface="Times New Roman"/>
              </a:rPr>
              <a:t>folosiți</a:t>
            </a:r>
            <a:r>
              <a:rPr lang="en-US" sz="2400">
                <a:latin typeface="Times New Roman"/>
                <a:cs typeface="Times New Roman"/>
              </a:rPr>
              <a:t> o </a:t>
            </a:r>
            <a:r>
              <a:rPr lang="en-US" sz="2400" err="1">
                <a:latin typeface="Times New Roman"/>
                <a:cs typeface="Times New Roman"/>
              </a:rPr>
              <a:t>funcție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crea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calcula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descriptorii</a:t>
            </a:r>
            <a:r>
              <a:rPr lang="en-US" sz="2400">
                <a:latin typeface="Times New Roman"/>
                <a:cs typeface="Times New Roman"/>
              </a:rPr>
              <a:t> HOG </a:t>
            </a:r>
            <a:r>
              <a:rPr lang="en-US" sz="2400" err="1">
                <a:latin typeface="Times New Roman"/>
                <a:cs typeface="Times New Roman"/>
              </a:rPr>
              <a:t>asociați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celulelor</a:t>
            </a: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15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Implementarea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metodei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glisării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unei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ferestre</a:t>
            </a:r>
            <a:endParaRPr lang="en-US" sz="3800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pic>
        <p:nvPicPr>
          <p:cNvPr id="8" name="Picture 7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345647" y="3910651"/>
            <a:ext cx="3848100" cy="284617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56" name="Group 55"/>
          <p:cNvGrpSpPr/>
          <p:nvPr/>
        </p:nvGrpSpPr>
        <p:grpSpPr>
          <a:xfrm>
            <a:off x="326210" y="3904717"/>
            <a:ext cx="3864412" cy="2852104"/>
            <a:chOff x="1307534" y="3642186"/>
            <a:chExt cx="3864412" cy="285210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94182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90335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01233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526087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3964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8455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13781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85868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8792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53282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46382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323846" y="3928847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323846" y="4206686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23846" y="4500205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308168" y="480940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319466" y="508724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322702" y="538076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323846" y="5674283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07534" y="5967802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323846" y="622996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5577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73280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04544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359991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680469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004979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347292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3673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014116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35642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680937" y="3642186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005446" y="3642186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323846" y="3784525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323846" y="4067478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319404" y="4350433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319404" y="465119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313469" y="494601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319404" y="5230868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317911" y="5519757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317911" y="5808646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313469" y="6103470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313469" y="636269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326843" y="3910650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5602" y="3904717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0196" y="3910651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206597" y="3910651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-17639" y="1143000"/>
            <a:ext cx="9439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o imagine test </a:t>
            </a:r>
            <a:r>
              <a:rPr lang="en-US" sz="2400" err="1">
                <a:latin typeface="Times New Roman"/>
                <a:cs typeface="Times New Roman"/>
              </a:rPr>
              <a:t>calculați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descriptorii</a:t>
            </a:r>
            <a:r>
              <a:rPr lang="en-US" sz="2400">
                <a:latin typeface="Times New Roman"/>
                <a:cs typeface="Times New Roman"/>
              </a:rPr>
              <a:t> HOG </a:t>
            </a:r>
            <a:r>
              <a:rPr lang="en-US" sz="2400" err="1">
                <a:latin typeface="Times New Roman"/>
                <a:cs typeface="Times New Roman"/>
              </a:rPr>
              <a:t>asociați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celulelor</a:t>
            </a:r>
            <a:endParaRPr lang="en-US" sz="2400">
              <a:latin typeface="Times New Roman"/>
              <a:cs typeface="Times New Roman"/>
            </a:endParaRP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Evaluați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pătratice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dimensiune</a:t>
            </a:r>
            <a:r>
              <a:rPr lang="en-US" sz="2400">
                <a:latin typeface="Times New Roman"/>
                <a:cs typeface="Times New Roman"/>
              </a:rPr>
              <a:t> 36x36 </a:t>
            </a:r>
            <a:r>
              <a:rPr lang="en-US" sz="2400" err="1">
                <a:latin typeface="Times New Roman"/>
                <a:cs typeface="Times New Roman"/>
              </a:rPr>
              <a:t>pixeli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evaluarea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b="1" err="1">
                <a:latin typeface="Times New Roman"/>
                <a:cs typeface="Times New Roman"/>
              </a:rPr>
              <a:t>w</a:t>
            </a:r>
            <a:r>
              <a:rPr lang="en-US" sz="2400" baseline="30000" err="1">
                <a:latin typeface="Times New Roman"/>
                <a:cs typeface="Times New Roman"/>
              </a:rPr>
              <a:t>t</a:t>
            </a:r>
            <a:r>
              <a:rPr lang="en-US" sz="2400" b="1" err="1">
                <a:latin typeface="Times New Roman"/>
                <a:cs typeface="Times New Roman"/>
              </a:rPr>
              <a:t>d</a:t>
            </a:r>
            <a:r>
              <a:rPr lang="en-US" sz="2400" baseline="-25000" err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+ b</a:t>
            </a: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Repetați</a:t>
            </a:r>
            <a:r>
              <a:rPr lang="en-US" sz="2400">
                <a:latin typeface="Times New Roman"/>
                <a:cs typeface="Times New Roman"/>
              </a:rPr>
              <a:t> 1+2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ale </a:t>
            </a:r>
            <a:r>
              <a:rPr lang="en-US" sz="2400" err="1">
                <a:latin typeface="Times New Roman"/>
                <a:cs typeface="Times New Roman"/>
              </a:rPr>
              <a:t>imaginii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localizarea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fețelor</a:t>
            </a:r>
            <a:r>
              <a:rPr lang="en-US" sz="2400">
                <a:latin typeface="Times New Roman"/>
                <a:cs typeface="Times New Roman"/>
              </a:rPr>
              <a:t> din imagine de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25478" y="4068745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84237" y="4062812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38831" y="4068746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205232" y="4068746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25478" y="5753344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84237" y="5747411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38831" y="5753345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05232" y="5753345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24113" y="5911439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82872" y="5905506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37466" y="5911440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203867" y="5911440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2701-CDC1-EE6F-E1E6-49E27CC3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995D4-50AC-2C2D-9D58-444829C74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 peste 2 săptămâni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A3E5E3-1FDF-619E-F358-9248FC7CD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9" name="Content Placeholder 4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548363C7-47F2-80E1-45E5-7147D1DF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954401"/>
            <a:ext cx="7840717" cy="59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6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Implementarea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metodei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glisării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unei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ferestre</a:t>
            </a:r>
            <a:endParaRPr lang="en-US" sz="3800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pic>
        <p:nvPicPr>
          <p:cNvPr id="8" name="Picture 7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345647" y="3910651"/>
            <a:ext cx="3848100" cy="284617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56" name="Group 55"/>
          <p:cNvGrpSpPr/>
          <p:nvPr/>
        </p:nvGrpSpPr>
        <p:grpSpPr>
          <a:xfrm>
            <a:off x="326210" y="3904717"/>
            <a:ext cx="3864412" cy="2852104"/>
            <a:chOff x="1307534" y="3642186"/>
            <a:chExt cx="3864412" cy="285210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94182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90335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01233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526087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3964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8455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13781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85868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8792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53282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46382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323846" y="3928847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323846" y="4206686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23846" y="4500205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308168" y="480940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319466" y="508724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322702" y="538076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323846" y="5674283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07534" y="5967802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323846" y="622996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5577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73280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04544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359991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680469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004979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347292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3673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014116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35642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680937" y="3642186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005446" y="3642186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323846" y="3784525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323846" y="4067478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319404" y="4350433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319404" y="465119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313469" y="494601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319404" y="5230868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317911" y="5519757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317911" y="5808646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313469" y="6103470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313469" y="636269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-17639" y="1143000"/>
            <a:ext cx="94391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o imagine test </a:t>
            </a:r>
            <a:r>
              <a:rPr lang="en-US" sz="2400" err="1">
                <a:latin typeface="Times New Roman"/>
                <a:cs typeface="Times New Roman"/>
              </a:rPr>
              <a:t>calculați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descriptorii</a:t>
            </a:r>
            <a:r>
              <a:rPr lang="en-US" sz="2400">
                <a:latin typeface="Times New Roman"/>
                <a:cs typeface="Times New Roman"/>
              </a:rPr>
              <a:t> HOG </a:t>
            </a:r>
            <a:r>
              <a:rPr lang="en-US" sz="2400" err="1">
                <a:latin typeface="Times New Roman"/>
                <a:cs typeface="Times New Roman"/>
              </a:rPr>
              <a:t>asociați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celulelor</a:t>
            </a:r>
            <a:endParaRPr lang="en-US" sz="2400">
              <a:latin typeface="Times New Roman"/>
              <a:cs typeface="Times New Roman"/>
            </a:endParaRP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Evaluați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pătratice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dimensiune</a:t>
            </a:r>
            <a:r>
              <a:rPr lang="en-US" sz="2400">
                <a:latin typeface="Times New Roman"/>
                <a:cs typeface="Times New Roman"/>
              </a:rPr>
              <a:t> 36x36 </a:t>
            </a:r>
            <a:r>
              <a:rPr lang="en-US" sz="2400" err="1">
                <a:latin typeface="Times New Roman"/>
                <a:cs typeface="Times New Roman"/>
              </a:rPr>
              <a:t>pixeli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evaluarea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b="1" err="1">
                <a:latin typeface="Times New Roman"/>
                <a:cs typeface="Times New Roman"/>
              </a:rPr>
              <a:t>w</a:t>
            </a:r>
            <a:r>
              <a:rPr lang="en-US" sz="2400" baseline="30000" err="1">
                <a:latin typeface="Times New Roman"/>
                <a:cs typeface="Times New Roman"/>
              </a:rPr>
              <a:t>t</a:t>
            </a:r>
            <a:r>
              <a:rPr lang="en-US" sz="2400" b="1" err="1">
                <a:latin typeface="Times New Roman"/>
                <a:cs typeface="Times New Roman"/>
              </a:rPr>
              <a:t>d</a:t>
            </a:r>
            <a:r>
              <a:rPr lang="en-US" sz="2400" baseline="-25000" err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+ b</a:t>
            </a: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Repetați</a:t>
            </a:r>
            <a:r>
              <a:rPr lang="en-US" sz="2400">
                <a:latin typeface="Times New Roman"/>
                <a:cs typeface="Times New Roman"/>
              </a:rPr>
              <a:t> 1+2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ale </a:t>
            </a:r>
            <a:r>
              <a:rPr lang="en-US" sz="2400" err="1">
                <a:latin typeface="Times New Roman"/>
                <a:cs typeface="Times New Roman"/>
              </a:rPr>
              <a:t>imaginii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localizarea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fețelor</a:t>
            </a:r>
            <a:r>
              <a:rPr lang="en-US" sz="2400">
                <a:latin typeface="Times New Roman"/>
                <a:cs typeface="Times New Roman"/>
              </a:rPr>
              <a:t> din imagine de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</a:t>
            </a:r>
          </a:p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78" name="Picture 77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4969215" y="3945466"/>
            <a:ext cx="2164504" cy="160093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9" name="Straight Connector 78"/>
          <p:cNvCxnSpPr/>
          <p:nvPr/>
        </p:nvCxnSpPr>
        <p:spPr>
          <a:xfrm>
            <a:off x="5257960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567136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863645" y="3945466"/>
            <a:ext cx="1366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6178363" y="3945466"/>
            <a:ext cx="11502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03418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848328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987624" y="4226193"/>
            <a:ext cx="2146095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987624" y="4504032"/>
            <a:ext cx="2146095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944163" y="4797551"/>
            <a:ext cx="219744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971946" y="5106750"/>
            <a:ext cx="2161773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983244" y="5384590"/>
            <a:ext cx="2150475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119556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396587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709226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027233" y="3911663"/>
            <a:ext cx="1366" cy="1647214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44247" y="3943703"/>
            <a:ext cx="0" cy="1602696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668757" y="3943703"/>
            <a:ext cx="0" cy="1602696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011070" y="3943703"/>
            <a:ext cx="0" cy="1602696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987624" y="4081871"/>
            <a:ext cx="2146095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987624" y="4364824"/>
            <a:ext cx="2146095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63866" y="4647779"/>
            <a:ext cx="2168083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83182" y="4948537"/>
            <a:ext cx="2150537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77247" y="5243360"/>
            <a:ext cx="2156472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4971945" y="3945465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130704" y="3939532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285298" y="3945466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970580" y="4103560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129339" y="4097627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283933" y="4103561"/>
            <a:ext cx="893065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5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Implementarea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metodei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glisării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unei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ferestre</a:t>
            </a:r>
            <a:endParaRPr lang="en-US" sz="3800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pic>
        <p:nvPicPr>
          <p:cNvPr id="8" name="Picture 7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345647" y="3910651"/>
            <a:ext cx="3848100" cy="284617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56" name="Group 55"/>
          <p:cNvGrpSpPr/>
          <p:nvPr/>
        </p:nvGrpSpPr>
        <p:grpSpPr>
          <a:xfrm>
            <a:off x="326210" y="3904717"/>
            <a:ext cx="3864412" cy="2852104"/>
            <a:chOff x="1307534" y="3642186"/>
            <a:chExt cx="3864412" cy="285210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94182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90335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01233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526087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3964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8455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13781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85868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8792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53282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46382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323846" y="3928847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323846" y="4206686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23846" y="4500205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308168" y="480940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319466" y="508724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322702" y="538076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323846" y="5674283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07534" y="5967802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323846" y="622996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5577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73280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04544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359991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680469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004979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347292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3673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014116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35642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680937" y="3642186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005446" y="3642186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323846" y="3784525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323846" y="4067478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319404" y="4350433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319404" y="465119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313469" y="494601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319404" y="5230868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317911" y="5519757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317911" y="5808646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313469" y="6103470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313469" y="636269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-17639" y="1143000"/>
            <a:ext cx="9439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o imagine test </a:t>
            </a:r>
            <a:r>
              <a:rPr lang="en-US" sz="2400" err="1">
                <a:latin typeface="Times New Roman"/>
                <a:cs typeface="Times New Roman"/>
              </a:rPr>
              <a:t>calculați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descriptorii</a:t>
            </a:r>
            <a:r>
              <a:rPr lang="en-US" sz="2400">
                <a:latin typeface="Times New Roman"/>
                <a:cs typeface="Times New Roman"/>
              </a:rPr>
              <a:t> HOG </a:t>
            </a:r>
            <a:r>
              <a:rPr lang="en-US" sz="2400" err="1">
                <a:latin typeface="Times New Roman"/>
                <a:cs typeface="Times New Roman"/>
              </a:rPr>
              <a:t>asociați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celulelor</a:t>
            </a:r>
            <a:endParaRPr lang="en-US" sz="2400">
              <a:latin typeface="Times New Roman"/>
              <a:cs typeface="Times New Roman"/>
            </a:endParaRP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Evaluați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pătratice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dimensiune</a:t>
            </a:r>
            <a:r>
              <a:rPr lang="en-US" sz="2400">
                <a:latin typeface="Times New Roman"/>
                <a:cs typeface="Times New Roman"/>
              </a:rPr>
              <a:t> 36x36 </a:t>
            </a:r>
            <a:r>
              <a:rPr lang="en-US" sz="2400" err="1">
                <a:latin typeface="Times New Roman"/>
                <a:cs typeface="Times New Roman"/>
              </a:rPr>
              <a:t>pixeli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evaluarea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b="1" err="1">
                <a:latin typeface="Times New Roman"/>
                <a:cs typeface="Times New Roman"/>
              </a:rPr>
              <a:t>w</a:t>
            </a:r>
            <a:r>
              <a:rPr lang="en-US" sz="2400" baseline="30000" err="1">
                <a:latin typeface="Times New Roman"/>
                <a:cs typeface="Times New Roman"/>
              </a:rPr>
              <a:t>t</a:t>
            </a:r>
            <a:r>
              <a:rPr lang="en-US" sz="2400" b="1" err="1">
                <a:latin typeface="Times New Roman"/>
                <a:cs typeface="Times New Roman"/>
              </a:rPr>
              <a:t>d</a:t>
            </a:r>
            <a:r>
              <a:rPr lang="en-US" sz="2400" baseline="-25000" err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+ b</a:t>
            </a: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Repetați</a:t>
            </a:r>
            <a:r>
              <a:rPr lang="en-US" sz="2400">
                <a:latin typeface="Times New Roman"/>
                <a:cs typeface="Times New Roman"/>
              </a:rPr>
              <a:t> 1+2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ale </a:t>
            </a:r>
            <a:r>
              <a:rPr lang="en-US" sz="2400" err="1">
                <a:latin typeface="Times New Roman"/>
                <a:cs typeface="Times New Roman"/>
              </a:rPr>
              <a:t>imaginii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localizarea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fețelor</a:t>
            </a:r>
            <a:r>
              <a:rPr lang="en-US" sz="2400">
                <a:latin typeface="Times New Roman"/>
                <a:cs typeface="Times New Roman"/>
              </a:rPr>
              <a:t> din imagine de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</a:t>
            </a: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Maximele</a:t>
            </a:r>
            <a:r>
              <a:rPr lang="en-US" sz="2400">
                <a:latin typeface="Times New Roman"/>
                <a:cs typeface="Times New Roman"/>
              </a:rPr>
              <a:t> locale ale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localizează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imagine</a:t>
            </a:r>
          </a:p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78" name="Picture 77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4969215" y="3945466"/>
            <a:ext cx="2164504" cy="160093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9" name="Straight Connector 78"/>
          <p:cNvCxnSpPr/>
          <p:nvPr/>
        </p:nvCxnSpPr>
        <p:spPr>
          <a:xfrm>
            <a:off x="5257960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567136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863645" y="3945466"/>
            <a:ext cx="1366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6178363" y="3945466"/>
            <a:ext cx="11502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03418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848328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955815" y="4226193"/>
            <a:ext cx="217790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955815" y="4504032"/>
            <a:ext cx="217790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952437" y="4797551"/>
            <a:ext cx="219744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971946" y="5106750"/>
            <a:ext cx="2161773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983244" y="5384590"/>
            <a:ext cx="2150475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119556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396587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709226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027233" y="3911663"/>
            <a:ext cx="1366" cy="1647214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44247" y="3943703"/>
            <a:ext cx="0" cy="1602696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668757" y="3943703"/>
            <a:ext cx="0" cy="1602696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011070" y="3943703"/>
            <a:ext cx="0" cy="1602696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955815" y="4081871"/>
            <a:ext cx="2189556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955815" y="4364824"/>
            <a:ext cx="217790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63866" y="4647779"/>
            <a:ext cx="2168083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61641" y="4948537"/>
            <a:ext cx="217790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77247" y="5243360"/>
            <a:ext cx="2156472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2237847" y="4501682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2403076" y="4500146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568305" y="4498610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402668" y="4651010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2694009" y="4652444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2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Implementarea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metodei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glisării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unei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ferestre</a:t>
            </a:r>
            <a:endParaRPr lang="en-US" sz="3800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pic>
        <p:nvPicPr>
          <p:cNvPr id="8" name="Picture 7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345647" y="3910651"/>
            <a:ext cx="3848100" cy="284617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56" name="Group 55"/>
          <p:cNvGrpSpPr/>
          <p:nvPr/>
        </p:nvGrpSpPr>
        <p:grpSpPr>
          <a:xfrm>
            <a:off x="326210" y="3904717"/>
            <a:ext cx="3864412" cy="2852104"/>
            <a:chOff x="1307534" y="3642186"/>
            <a:chExt cx="3864412" cy="285210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94182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90335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01233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526087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3964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8455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13781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85868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87920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53282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46382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323846" y="3928847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323846" y="4206686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23846" y="4500205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308168" y="480940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319466" y="508724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322702" y="538076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323846" y="5674283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07534" y="5967802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323846" y="622996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5577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73280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045448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359991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680469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004979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347292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3673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014116" y="3646357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356429" y="3648120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680937" y="3642186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005446" y="3642186"/>
              <a:ext cx="0" cy="284617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323846" y="3784525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323846" y="4067478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319404" y="4350433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319404" y="465119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313469" y="4946014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319404" y="5230868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317911" y="5519757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317911" y="5808646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313469" y="6103470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313469" y="6362691"/>
              <a:ext cx="3848100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-17639" y="1143000"/>
            <a:ext cx="9439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o imagine test </a:t>
            </a:r>
            <a:r>
              <a:rPr lang="en-US" sz="2400" err="1">
                <a:latin typeface="Times New Roman"/>
                <a:cs typeface="Times New Roman"/>
              </a:rPr>
              <a:t>calculați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descriptorii</a:t>
            </a:r>
            <a:r>
              <a:rPr lang="en-US" sz="2400">
                <a:latin typeface="Times New Roman"/>
                <a:cs typeface="Times New Roman"/>
              </a:rPr>
              <a:t> HOG </a:t>
            </a:r>
            <a:r>
              <a:rPr lang="en-US" sz="2400" err="1">
                <a:latin typeface="Times New Roman"/>
                <a:cs typeface="Times New Roman"/>
              </a:rPr>
              <a:t>asociați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celulelor</a:t>
            </a:r>
            <a:endParaRPr lang="en-US" sz="2400">
              <a:latin typeface="Times New Roman"/>
              <a:cs typeface="Times New Roman"/>
            </a:endParaRP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Evaluați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pătratice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dimensiune</a:t>
            </a:r>
            <a:r>
              <a:rPr lang="en-US" sz="2400">
                <a:latin typeface="Times New Roman"/>
                <a:cs typeface="Times New Roman"/>
              </a:rPr>
              <a:t> 36x36 </a:t>
            </a:r>
            <a:r>
              <a:rPr lang="en-US" sz="2400" err="1">
                <a:latin typeface="Times New Roman"/>
                <a:cs typeface="Times New Roman"/>
              </a:rPr>
              <a:t>pixeli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evaluarea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b="1" err="1">
                <a:latin typeface="Times New Roman"/>
                <a:cs typeface="Times New Roman"/>
              </a:rPr>
              <a:t>w</a:t>
            </a:r>
            <a:r>
              <a:rPr lang="en-US" sz="2400" baseline="30000" err="1">
                <a:latin typeface="Times New Roman"/>
                <a:cs typeface="Times New Roman"/>
              </a:rPr>
              <a:t>t</a:t>
            </a:r>
            <a:r>
              <a:rPr lang="en-US" sz="2400" b="1" err="1">
                <a:latin typeface="Times New Roman"/>
                <a:cs typeface="Times New Roman"/>
              </a:rPr>
              <a:t>d</a:t>
            </a:r>
            <a:r>
              <a:rPr lang="en-US" sz="2400" baseline="-25000" err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+ b</a:t>
            </a: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Repetați</a:t>
            </a:r>
            <a:r>
              <a:rPr lang="en-US" sz="2400">
                <a:latin typeface="Times New Roman"/>
                <a:cs typeface="Times New Roman"/>
              </a:rPr>
              <a:t> 1+2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ale </a:t>
            </a:r>
            <a:r>
              <a:rPr lang="en-US" sz="2400" err="1">
                <a:latin typeface="Times New Roman"/>
                <a:cs typeface="Times New Roman"/>
              </a:rPr>
              <a:t>imaginii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localizarea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fețelor</a:t>
            </a:r>
            <a:r>
              <a:rPr lang="en-US" sz="2400">
                <a:latin typeface="Times New Roman"/>
                <a:cs typeface="Times New Roman"/>
              </a:rPr>
              <a:t> din imagine de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</a:t>
            </a: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Maximele</a:t>
            </a:r>
            <a:r>
              <a:rPr lang="en-US" sz="2400">
                <a:latin typeface="Times New Roman"/>
                <a:cs typeface="Times New Roman"/>
              </a:rPr>
              <a:t> locale ale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localizează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imagine</a:t>
            </a:r>
          </a:p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78" name="Picture 77" descr="judyba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2"/>
          <a:stretch/>
        </p:blipFill>
        <p:spPr>
          <a:xfrm>
            <a:off x="4969215" y="3945466"/>
            <a:ext cx="2164504" cy="160093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9" name="Straight Connector 78"/>
          <p:cNvCxnSpPr/>
          <p:nvPr/>
        </p:nvCxnSpPr>
        <p:spPr>
          <a:xfrm>
            <a:off x="5257960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567136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863645" y="3945466"/>
            <a:ext cx="1366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6178363" y="3945466"/>
            <a:ext cx="11502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03418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848328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955815" y="4226193"/>
            <a:ext cx="217790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955815" y="4504032"/>
            <a:ext cx="217790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952437" y="4797551"/>
            <a:ext cx="219744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971946" y="5106750"/>
            <a:ext cx="2161773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983244" y="5384590"/>
            <a:ext cx="2150475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119556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396587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709226" y="3945466"/>
            <a:ext cx="0" cy="1600933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027233" y="3911663"/>
            <a:ext cx="1366" cy="1647214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44247" y="3943703"/>
            <a:ext cx="0" cy="1602696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668757" y="3943703"/>
            <a:ext cx="0" cy="1602696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011070" y="3943703"/>
            <a:ext cx="0" cy="1602696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955815" y="4081871"/>
            <a:ext cx="2189556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955815" y="4364824"/>
            <a:ext cx="217790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963866" y="4647779"/>
            <a:ext cx="2168083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61641" y="4948537"/>
            <a:ext cx="2177904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977247" y="5243360"/>
            <a:ext cx="2156472" cy="0"/>
          </a:xfrm>
          <a:prstGeom prst="line">
            <a:avLst/>
          </a:pr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2403076" y="4500146"/>
            <a:ext cx="949394" cy="852085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28702" y="5782288"/>
            <a:ext cx="2319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Maxim local</a:t>
            </a:r>
          </a:p>
          <a:p>
            <a:r>
              <a:rPr lang="en-US">
                <a:solidFill>
                  <a:srgbClr val="0000FF"/>
                </a:solidFill>
              </a:rPr>
              <a:t>(</a:t>
            </a:r>
            <a:r>
              <a:rPr lang="en-US" err="1">
                <a:solidFill>
                  <a:srgbClr val="0000FF"/>
                </a:solidFill>
              </a:rPr>
              <a:t>fereastra</a:t>
            </a:r>
            <a:r>
              <a:rPr lang="en-US">
                <a:solidFill>
                  <a:srgbClr val="0000FF"/>
                </a:solidFill>
              </a:rPr>
              <a:t> cu </a:t>
            </a:r>
            <a:r>
              <a:rPr lang="en-US" err="1">
                <a:solidFill>
                  <a:srgbClr val="0000FF"/>
                </a:solidFill>
              </a:rPr>
              <a:t>scorul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 err="1">
                <a:solidFill>
                  <a:srgbClr val="0000FF"/>
                </a:solidFill>
              </a:rPr>
              <a:t>cel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 err="1">
                <a:solidFill>
                  <a:srgbClr val="0000FF"/>
                </a:solidFill>
              </a:rPr>
              <a:t>mai</a:t>
            </a:r>
            <a:r>
              <a:rPr lang="en-US">
                <a:solidFill>
                  <a:srgbClr val="0000FF"/>
                </a:solidFill>
              </a:rPr>
              <a:t> mare)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409352" y="5062085"/>
            <a:ext cx="1119350" cy="11818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593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Implementarea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metodei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glisării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unei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ferestre</a:t>
            </a:r>
            <a:endParaRPr lang="en-US" sz="3800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7639" y="1143000"/>
            <a:ext cx="94391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o imagine test </a:t>
            </a:r>
            <a:r>
              <a:rPr lang="en-US" sz="2400" err="1">
                <a:latin typeface="Times New Roman"/>
                <a:cs typeface="Times New Roman"/>
              </a:rPr>
              <a:t>folosiți</a:t>
            </a:r>
            <a:r>
              <a:rPr lang="en-US" sz="2400">
                <a:latin typeface="Times New Roman"/>
                <a:cs typeface="Times New Roman"/>
              </a:rPr>
              <a:t> o </a:t>
            </a:r>
            <a:r>
              <a:rPr lang="en-US" sz="2400" err="1">
                <a:latin typeface="Times New Roman"/>
                <a:cs typeface="Times New Roman"/>
              </a:rPr>
              <a:t>funcția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crea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calcula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descriptorii</a:t>
            </a:r>
            <a:r>
              <a:rPr lang="en-US" sz="2400">
                <a:latin typeface="Times New Roman"/>
                <a:cs typeface="Times New Roman"/>
              </a:rPr>
              <a:t> HOG </a:t>
            </a:r>
            <a:r>
              <a:rPr lang="en-US" sz="2400" err="1">
                <a:latin typeface="Times New Roman"/>
                <a:cs typeface="Times New Roman"/>
              </a:rPr>
              <a:t>asociați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celulelor</a:t>
            </a:r>
            <a:endParaRPr lang="en-US" sz="2400">
              <a:latin typeface="Times New Roman"/>
              <a:cs typeface="Times New Roman"/>
            </a:endParaRP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Evaluați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pătratice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b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dimensiune</a:t>
            </a:r>
            <a:r>
              <a:rPr lang="en-US" sz="2400">
                <a:latin typeface="Times New Roman"/>
                <a:cs typeface="Times New Roman"/>
              </a:rPr>
              <a:t> 36x36 </a:t>
            </a:r>
            <a:r>
              <a:rPr lang="en-US" sz="2400" err="1">
                <a:latin typeface="Times New Roman"/>
                <a:cs typeface="Times New Roman"/>
              </a:rPr>
              <a:t>pixeli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evaluarea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b="1" err="1">
                <a:latin typeface="Times New Roman"/>
                <a:cs typeface="Times New Roman"/>
              </a:rPr>
              <a:t>w</a:t>
            </a:r>
            <a:r>
              <a:rPr lang="en-US" sz="2400" baseline="30000" err="1">
                <a:latin typeface="Times New Roman"/>
                <a:cs typeface="Times New Roman"/>
              </a:rPr>
              <a:t>t</a:t>
            </a:r>
            <a:r>
              <a:rPr lang="en-US" sz="2400" b="1" err="1">
                <a:latin typeface="Times New Roman"/>
                <a:cs typeface="Times New Roman"/>
              </a:rPr>
              <a:t>d</a:t>
            </a:r>
            <a:r>
              <a:rPr lang="en-US" sz="2400" baseline="-25000" err="1">
                <a:latin typeface="Times New Roman"/>
                <a:cs typeface="Times New Roman"/>
              </a:rPr>
              <a:t>f</a:t>
            </a:r>
            <a:r>
              <a:rPr lang="en-US" sz="2400">
                <a:latin typeface="Times New Roman"/>
                <a:cs typeface="Times New Roman"/>
              </a:rPr>
              <a:t> + b</a:t>
            </a: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Repetați</a:t>
            </a:r>
            <a:r>
              <a:rPr lang="en-US" sz="2400">
                <a:latin typeface="Times New Roman"/>
                <a:cs typeface="Times New Roman"/>
              </a:rPr>
              <a:t> 1+2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ale </a:t>
            </a:r>
            <a:r>
              <a:rPr lang="en-US" sz="2400" err="1">
                <a:latin typeface="Times New Roman"/>
                <a:cs typeface="Times New Roman"/>
              </a:rPr>
              <a:t>imaginii</a:t>
            </a:r>
            <a:endParaRPr lang="en-US" sz="2400">
              <a:latin typeface="Times New Roman"/>
              <a:cs typeface="Times New Roman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localizarea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fețelor</a:t>
            </a:r>
            <a:r>
              <a:rPr lang="en-US" sz="2400">
                <a:latin typeface="Times New Roman"/>
                <a:cs typeface="Times New Roman"/>
              </a:rPr>
              <a:t> din imagine de </a:t>
            </a:r>
            <a:r>
              <a:rPr lang="en-US" sz="2400" err="1">
                <a:latin typeface="Times New Roman"/>
                <a:cs typeface="Times New Roman"/>
              </a:rPr>
              <a:t>mărimi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</a:t>
            </a: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Maximele</a:t>
            </a:r>
            <a:r>
              <a:rPr lang="en-US" sz="2400">
                <a:latin typeface="Times New Roman"/>
                <a:cs typeface="Times New Roman"/>
              </a:rPr>
              <a:t> locale ale </a:t>
            </a:r>
            <a:r>
              <a:rPr lang="en-US" sz="2400" err="1">
                <a:latin typeface="Times New Roman"/>
                <a:cs typeface="Times New Roman"/>
              </a:rPr>
              <a:t>clasificatorului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localizează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fețele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imagine</a:t>
            </a:r>
          </a:p>
          <a:p>
            <a:pPr lvl="1" indent="-457200">
              <a:buFont typeface="+mj-lt"/>
              <a:buAutoNum type="arabicPeriod"/>
            </a:pPr>
            <a:endParaRPr lang="en-US" sz="2400">
              <a:latin typeface="Times New Roman"/>
              <a:cs typeface="Times New Roman"/>
            </a:endParaRPr>
          </a:p>
          <a:p>
            <a:pPr marL="0" lvl="1"/>
            <a:r>
              <a:rPr lang="en-US" sz="2400" err="1">
                <a:latin typeface="Times New Roman"/>
                <a:cs typeface="Times New Roman"/>
              </a:rPr>
              <a:t>Codați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toți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acești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pași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funcția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FacialDetector.run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  <a:endParaRPr lang="en-US">
              <a:solidFill>
                <a:srgbClr val="2FC338"/>
              </a:solidFill>
              <a:latin typeface="Times New Roman"/>
              <a:cs typeface="Times New Roman"/>
            </a:endParaRPr>
          </a:p>
          <a:p>
            <a:pPr marL="0" lvl="1"/>
            <a:r>
              <a:rPr lang="en-US" sz="2400">
                <a:latin typeface="Times New Roman"/>
                <a:cs typeface="Times New Roman"/>
              </a:rPr>
              <a:t>La </a:t>
            </a:r>
            <a:r>
              <a:rPr lang="en-US" sz="2400" err="1">
                <a:latin typeface="Times New Roman"/>
                <a:cs typeface="Times New Roman"/>
              </a:rPr>
              <a:t>pasul</a:t>
            </a:r>
            <a:r>
              <a:rPr lang="en-US" sz="2400">
                <a:latin typeface="Times New Roman"/>
                <a:cs typeface="Times New Roman"/>
              </a:rPr>
              <a:t> 4 </a:t>
            </a:r>
            <a:r>
              <a:rPr lang="en-US" sz="2400" err="1">
                <a:latin typeface="Times New Roman"/>
                <a:cs typeface="Times New Roman"/>
              </a:rPr>
              <a:t>folosiți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funcția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non_maximum_suppression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putea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obține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maximele</a:t>
            </a:r>
            <a:r>
              <a:rPr lang="en-US" sz="2400">
                <a:latin typeface="Times New Roman"/>
                <a:cs typeface="Times New Roman"/>
              </a:rPr>
              <a:t> locale</a:t>
            </a:r>
          </a:p>
          <a:p>
            <a:pPr marL="0" lvl="1"/>
            <a:r>
              <a:rPr lang="en-US" sz="2400" err="1">
                <a:latin typeface="Times New Roman"/>
                <a:cs typeface="Times New Roman"/>
              </a:rPr>
              <a:t>Puteți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elimina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foarte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multe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aplicând</a:t>
            </a:r>
            <a:r>
              <a:rPr lang="en-US" sz="2400">
                <a:latin typeface="Times New Roman"/>
                <a:cs typeface="Times New Roman"/>
              </a:rPr>
              <a:t> un threshold (implicit </a:t>
            </a:r>
            <a:r>
              <a:rPr lang="en-US" sz="2400" err="1">
                <a:solidFill>
                  <a:srgbClr val="3366FF"/>
                </a:solidFill>
                <a:latin typeface="Times New Roman"/>
                <a:cs typeface="Times New Roman"/>
              </a:rPr>
              <a:t>Parameters.threshold</a:t>
            </a:r>
            <a:r>
              <a:rPr lang="en-US" sz="2400">
                <a:solidFill>
                  <a:srgbClr val="3366FF"/>
                </a:solidFill>
                <a:latin typeface="Times New Roman"/>
                <a:cs typeface="Times New Roman"/>
              </a:rPr>
              <a:t> = 0</a:t>
            </a:r>
            <a:r>
              <a:rPr lang="en-US" sz="2400">
                <a:latin typeface="Times New Roman"/>
                <a:cs typeface="Times New Roman"/>
              </a:rPr>
              <a:t>): </a:t>
            </a:r>
            <a:r>
              <a:rPr lang="en-US" sz="2400" err="1">
                <a:latin typeface="Times New Roman"/>
                <a:cs typeface="Times New Roman"/>
              </a:rPr>
              <a:t>toate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cu </a:t>
            </a:r>
            <a:r>
              <a:rPr lang="en-US" sz="2400" err="1">
                <a:latin typeface="Times New Roman"/>
                <a:cs typeface="Times New Roman"/>
              </a:rPr>
              <a:t>scorul</a:t>
            </a:r>
            <a:r>
              <a:rPr lang="en-US" sz="2400">
                <a:latin typeface="Times New Roman"/>
                <a:cs typeface="Times New Roman"/>
              </a:rPr>
              <a:t> &lt; threshold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fie eliminate (</a:t>
            </a:r>
            <a:r>
              <a:rPr lang="en-US" sz="2400" err="1">
                <a:latin typeface="Times New Roman"/>
                <a:cs typeface="Times New Roman"/>
              </a:rPr>
              <a:t>eliminați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cu </a:t>
            </a:r>
            <a:r>
              <a:rPr lang="en-US" sz="2400" err="1">
                <a:latin typeface="Times New Roman"/>
                <a:cs typeface="Times New Roman"/>
              </a:rPr>
              <a:t>scor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mic</a:t>
            </a:r>
            <a:r>
              <a:rPr lang="en-US" sz="240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6356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194035" y="0"/>
            <a:ext cx="96684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err="1">
                <a:latin typeface="Times New Roman"/>
                <a:cs typeface="Times New Roman"/>
              </a:rPr>
              <a:t>Opțional</a:t>
            </a:r>
            <a:r>
              <a:rPr lang="en-US" sz="3400">
                <a:latin typeface="Times New Roman"/>
                <a:cs typeface="Times New Roman"/>
              </a:rPr>
              <a:t>: </a:t>
            </a:r>
            <a:r>
              <a:rPr lang="en-US" sz="3400" err="1">
                <a:latin typeface="Times New Roman"/>
                <a:cs typeface="Times New Roman"/>
              </a:rPr>
              <a:t>antrenare</a:t>
            </a:r>
            <a:r>
              <a:rPr lang="en-US" sz="3400">
                <a:latin typeface="Times New Roman"/>
                <a:cs typeface="Times New Roman"/>
              </a:rPr>
              <a:t> cu </a:t>
            </a:r>
            <a:r>
              <a:rPr lang="en-US" sz="3400" err="1">
                <a:latin typeface="Times New Roman"/>
                <a:cs typeface="Times New Roman"/>
              </a:rPr>
              <a:t>exemple</a:t>
            </a:r>
            <a:r>
              <a:rPr lang="en-US" sz="3400">
                <a:latin typeface="Times New Roman"/>
                <a:cs typeface="Times New Roman"/>
              </a:rPr>
              <a:t> </a:t>
            </a:r>
            <a:r>
              <a:rPr lang="en-US" sz="3400" err="1">
                <a:latin typeface="Times New Roman"/>
                <a:cs typeface="Times New Roman"/>
              </a:rPr>
              <a:t>puternic</a:t>
            </a:r>
            <a:r>
              <a:rPr lang="en-US" sz="3400">
                <a:latin typeface="Times New Roman"/>
                <a:cs typeface="Times New Roman"/>
              </a:rPr>
              <a:t> negative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7639" y="1143000"/>
            <a:ext cx="9439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Rulați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funcția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FacialDetector.run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imaginile</a:t>
            </a:r>
            <a:r>
              <a:rPr lang="en-US" sz="2400">
                <a:latin typeface="Times New Roman"/>
                <a:cs typeface="Times New Roman"/>
              </a:rPr>
              <a:t> negative de </a:t>
            </a:r>
            <a:r>
              <a:rPr lang="en-US" sz="2400" err="1">
                <a:latin typeface="Times New Roman"/>
                <a:cs typeface="Times New Roman"/>
              </a:rPr>
              <a:t>antrenare</a:t>
            </a:r>
            <a:r>
              <a:rPr lang="en-US" sz="2400">
                <a:latin typeface="Times New Roman"/>
                <a:cs typeface="Times New Roman"/>
              </a:rPr>
              <a:t> (=274).</a:t>
            </a:r>
          </a:p>
          <a:p>
            <a:pPr marL="800100" lvl="2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aceste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imagini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trebui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aibă</a:t>
            </a:r>
            <a:r>
              <a:rPr lang="en-US" sz="2400">
                <a:latin typeface="Times New Roman"/>
                <a:cs typeface="Times New Roman"/>
              </a:rPr>
              <a:t> un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scor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&lt; 0</a:t>
            </a:r>
          </a:p>
          <a:p>
            <a:pPr marL="800100" lvl="2" indent="-342900"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nu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există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nici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o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față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aceste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imagini</a:t>
            </a:r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Toate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ferestrele</a:t>
            </a:r>
            <a:r>
              <a:rPr lang="en-US" sz="2400">
                <a:latin typeface="Times New Roman"/>
                <a:cs typeface="Times New Roman"/>
              </a:rPr>
              <a:t> din </a:t>
            </a:r>
            <a:r>
              <a:rPr lang="en-US" sz="2400" err="1">
                <a:latin typeface="Times New Roman"/>
                <a:cs typeface="Times New Roman"/>
              </a:rPr>
              <a:t>imagini</a:t>
            </a:r>
            <a:r>
              <a:rPr lang="en-US" sz="2400">
                <a:latin typeface="Times New Roman"/>
                <a:cs typeface="Times New Roman"/>
              </a:rPr>
              <a:t> negative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care le </a:t>
            </a:r>
            <a:r>
              <a:rPr lang="en-US" sz="2400" err="1">
                <a:latin typeface="Times New Roman"/>
                <a:cs typeface="Times New Roman"/>
              </a:rPr>
              <a:t>obțineți</a:t>
            </a:r>
            <a:r>
              <a:rPr lang="en-US" sz="2400">
                <a:latin typeface="Times New Roman"/>
                <a:cs typeface="Times New Roman"/>
              </a:rPr>
              <a:t> cu </a:t>
            </a:r>
            <a:r>
              <a:rPr lang="en-US" sz="2400" err="1">
                <a:solidFill>
                  <a:srgbClr val="008000"/>
                </a:solidFill>
                <a:latin typeface="Times New Roman"/>
                <a:cs typeface="Times New Roman"/>
              </a:rPr>
              <a:t>scor</a:t>
            </a:r>
            <a:r>
              <a:rPr lang="en-US" sz="2400">
                <a:solidFill>
                  <a:srgbClr val="008000"/>
                </a:solidFill>
                <a:latin typeface="Times New Roman"/>
                <a:cs typeface="Times New Roman"/>
              </a:rPr>
              <a:t> &gt;0 </a:t>
            </a:r>
            <a:r>
              <a:rPr lang="en-US" sz="2400">
                <a:latin typeface="Times New Roman"/>
                <a:cs typeface="Times New Roman"/>
              </a:rPr>
              <a:t>le </a:t>
            </a:r>
            <a:r>
              <a:rPr lang="en-US" sz="2400" err="1">
                <a:latin typeface="Times New Roman"/>
                <a:cs typeface="Times New Roman"/>
              </a:rPr>
              <a:t>adăugați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exemplelor</a:t>
            </a:r>
            <a:r>
              <a:rPr lang="en-US" sz="2400">
                <a:latin typeface="Times New Roman"/>
                <a:cs typeface="Times New Roman"/>
              </a:rPr>
              <a:t> negative (implicit =10000).</a:t>
            </a:r>
          </a:p>
          <a:p>
            <a:pPr lvl="2" indent="-4572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trebuie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modificați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funcția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FacialDetector.run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  <a:r>
              <a:rPr lang="en-US" sz="2400">
                <a:solidFill>
                  <a:schemeClr val="accent3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returna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descriptorul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exemplul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antrenare</a:t>
            </a:r>
            <a:r>
              <a:rPr lang="en-US" sz="2400">
                <a:latin typeface="Times New Roman"/>
                <a:cs typeface="Times New Roman"/>
              </a:rPr>
              <a:t>) </a:t>
            </a:r>
          </a:p>
          <a:p>
            <a:pPr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Reantrenați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</a:t>
            </a:r>
            <a:r>
              <a:rPr lang="en-US" sz="2400">
                <a:latin typeface="Times New Roman"/>
                <a:cs typeface="Times New Roman"/>
              </a:rPr>
              <a:t> cu </a:t>
            </a:r>
            <a:r>
              <a:rPr lang="en-US" sz="2400" err="1">
                <a:latin typeface="Times New Roman"/>
                <a:cs typeface="Times New Roman"/>
              </a:rPr>
              <a:t>noile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negative </a:t>
            </a:r>
            <a:r>
              <a:rPr lang="en-US" sz="2400" err="1">
                <a:latin typeface="Times New Roman"/>
                <a:cs typeface="Times New Roman"/>
              </a:rPr>
              <a:t>adăugate</a:t>
            </a:r>
            <a:r>
              <a:rPr lang="en-US" sz="2400">
                <a:latin typeface="Times New Roman"/>
                <a:cs typeface="Times New Roman"/>
              </a:rPr>
              <a:t> de la 2</a:t>
            </a:r>
          </a:p>
        </p:txBody>
      </p:sp>
    </p:spTree>
    <p:extLst>
      <p:ext uri="{BB962C8B-B14F-4D97-AF65-F5344CB8AC3E}">
        <p14:creationId xmlns:p14="http://schemas.microsoft.com/office/powerpoint/2010/main" val="209430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Evaluare</a:t>
            </a:r>
            <a:r>
              <a:rPr lang="en-US" sz="3800">
                <a:latin typeface="Times New Roman"/>
                <a:cs typeface="Times New Roman"/>
              </a:rPr>
              <a:t> – </a:t>
            </a:r>
            <a:r>
              <a:rPr lang="en-US" sz="3800" err="1">
                <a:latin typeface="Times New Roman"/>
                <a:cs typeface="Times New Roman"/>
              </a:rPr>
              <a:t>detecții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adevărate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și</a:t>
            </a:r>
            <a:r>
              <a:rPr lang="en-US" sz="3800">
                <a:latin typeface="Times New Roman"/>
                <a:cs typeface="Times New Roman"/>
              </a:rPr>
              <a:t> false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7639" y="1016001"/>
            <a:ext cx="91616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>
                <a:latin typeface="Times New Roman"/>
                <a:cs typeface="Times New Roman"/>
              </a:rPr>
              <a:t>Cum </a:t>
            </a:r>
            <a:r>
              <a:rPr lang="en-US" sz="2800" err="1">
                <a:latin typeface="Times New Roman"/>
                <a:cs typeface="Times New Roman"/>
              </a:rPr>
              <a:t>evaluăm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performanța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unui</a:t>
            </a:r>
            <a:r>
              <a:rPr lang="en-US" sz="2800">
                <a:latin typeface="Times New Roman"/>
                <a:cs typeface="Times New Roman"/>
              </a:rPr>
              <a:t> detector facial?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latin typeface="Times New Roman"/>
                <a:cs typeface="Times New Roman"/>
              </a:rPr>
              <a:t>comparăm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ceea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</a:t>
            </a:r>
            <a:r>
              <a:rPr lang="en-US" sz="2000">
                <a:latin typeface="Times New Roman"/>
                <a:cs typeface="Times New Roman"/>
              </a:rPr>
              <a:t> am </a:t>
            </a:r>
            <a:r>
              <a:rPr lang="en-US" sz="2000" err="1">
                <a:latin typeface="Times New Roman"/>
                <a:cs typeface="Times New Roman"/>
              </a:rPr>
              <a:t>obținut</a:t>
            </a:r>
            <a:r>
              <a:rPr lang="en-US" sz="2000">
                <a:latin typeface="Times New Roman"/>
                <a:cs typeface="Times New Roman"/>
              </a:rPr>
              <a:t> (</a:t>
            </a:r>
            <a:r>
              <a:rPr lang="en-US" sz="2000" err="1">
                <a:latin typeface="Times New Roman"/>
                <a:cs typeface="Times New Roman"/>
              </a:rPr>
              <a:t>ferestrele</a:t>
            </a:r>
            <a:r>
              <a:rPr lang="en-US" sz="2000">
                <a:latin typeface="Times New Roman"/>
                <a:cs typeface="Times New Roman"/>
              </a:rPr>
              <a:t> de maxim local se </a:t>
            </a:r>
            <a:r>
              <a:rPr lang="en-US" sz="2000" err="1">
                <a:latin typeface="Times New Roman"/>
                <a:cs typeface="Times New Roman"/>
              </a:rPr>
              <a:t>numesc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detecții</a:t>
            </a:r>
            <a:r>
              <a:rPr lang="en-US" sz="2000">
                <a:latin typeface="Times New Roman"/>
                <a:cs typeface="Times New Roman"/>
              </a:rPr>
              <a:t>) cu </a:t>
            </a:r>
            <a:r>
              <a:rPr lang="en-US" sz="2000" err="1">
                <a:latin typeface="Times New Roman"/>
                <a:cs typeface="Times New Roman"/>
              </a:rPr>
              <a:t>ceea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trebuia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să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obținem</a:t>
            </a:r>
            <a:r>
              <a:rPr lang="en-US" sz="2000">
                <a:latin typeface="Times New Roman"/>
                <a:cs typeface="Times New Roman"/>
              </a:rPr>
              <a:t> (</a:t>
            </a:r>
            <a:r>
              <a:rPr lang="en-US" sz="2000" err="1">
                <a:latin typeface="Times New Roman"/>
                <a:cs typeface="Times New Roman"/>
              </a:rPr>
              <a:t>ferestre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adnotate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conținând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fețe</a:t>
            </a:r>
            <a:r>
              <a:rPr lang="en-US" sz="2000">
                <a:latin typeface="Times New Roman"/>
                <a:cs typeface="Times New Roman"/>
              </a:rPr>
              <a:t>)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solidFill>
                  <a:srgbClr val="00FC00"/>
                </a:solidFill>
                <a:latin typeface="Times New Roman"/>
                <a:cs typeface="Times New Roman"/>
              </a:rPr>
              <a:t>detecții</a:t>
            </a:r>
            <a:r>
              <a:rPr lang="en-US" sz="2000">
                <a:solidFill>
                  <a:srgbClr val="00FC00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00FC00"/>
                </a:solidFill>
                <a:latin typeface="Times New Roman"/>
                <a:cs typeface="Times New Roman"/>
              </a:rPr>
              <a:t>adevărate</a:t>
            </a:r>
            <a:r>
              <a:rPr lang="en-US" sz="2000">
                <a:latin typeface="Times New Roman"/>
                <a:cs typeface="Times New Roman"/>
              </a:rPr>
              <a:t> = </a:t>
            </a:r>
            <a:r>
              <a:rPr lang="en-US" sz="2000" err="1">
                <a:latin typeface="Times New Roman"/>
                <a:cs typeface="Times New Roman"/>
              </a:rPr>
              <a:t>detecții</a:t>
            </a:r>
            <a:r>
              <a:rPr lang="en-US" sz="2000">
                <a:latin typeface="Times New Roman"/>
                <a:cs typeface="Times New Roman"/>
              </a:rPr>
              <a:t> care se </a:t>
            </a:r>
            <a:r>
              <a:rPr lang="en-US" sz="2000" err="1">
                <a:latin typeface="Times New Roman"/>
                <a:cs typeface="Times New Roman"/>
              </a:rPr>
              <a:t>suprapun</a:t>
            </a:r>
            <a:r>
              <a:rPr lang="en-US" sz="2000">
                <a:latin typeface="Times New Roman"/>
                <a:cs typeface="Times New Roman"/>
              </a:rPr>
              <a:t> (</a:t>
            </a:r>
            <a:r>
              <a:rPr lang="en-US" sz="2000" err="1">
                <a:latin typeface="Times New Roman"/>
                <a:cs typeface="Times New Roman"/>
              </a:rPr>
              <a:t>intersecție</a:t>
            </a:r>
            <a:r>
              <a:rPr lang="en-US" sz="2000">
                <a:latin typeface="Times New Roman"/>
                <a:cs typeface="Times New Roman"/>
              </a:rPr>
              <a:t>/</a:t>
            </a:r>
            <a:r>
              <a:rPr lang="en-US" sz="2000" err="1">
                <a:latin typeface="Times New Roman"/>
                <a:cs typeface="Times New Roman"/>
              </a:rPr>
              <a:t>reuniune</a:t>
            </a:r>
            <a:r>
              <a:rPr lang="en-US" sz="2000">
                <a:latin typeface="Times New Roman"/>
                <a:cs typeface="Times New Roman"/>
              </a:rPr>
              <a:t>) &gt; 0.3 cu o </a:t>
            </a:r>
            <a:r>
              <a:rPr lang="en-US" sz="2000" err="1">
                <a:latin typeface="Times New Roman"/>
                <a:cs typeface="Times New Roman"/>
              </a:rPr>
              <a:t>fereastră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adnotată</a:t>
            </a:r>
            <a:endParaRPr lang="en-US" sz="2000">
              <a:latin typeface="Times New Roman"/>
              <a:cs typeface="Times New Roman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solidFill>
                  <a:srgbClr val="FF0000"/>
                </a:solidFill>
                <a:latin typeface="Times New Roman"/>
                <a:cs typeface="Times New Roman"/>
              </a:rPr>
              <a:t>detecții</a:t>
            </a:r>
            <a:r>
              <a:rPr lang="en-US" sz="2000">
                <a:solidFill>
                  <a:srgbClr val="FF0000"/>
                </a:solidFill>
                <a:latin typeface="Times New Roman"/>
                <a:cs typeface="Times New Roman"/>
              </a:rPr>
              <a:t> false</a:t>
            </a:r>
            <a:r>
              <a:rPr lang="en-US" sz="2000">
                <a:latin typeface="Times New Roman"/>
                <a:cs typeface="Times New Roman"/>
              </a:rPr>
              <a:t> = </a:t>
            </a:r>
            <a:r>
              <a:rPr lang="en-US" sz="2000" err="1">
                <a:latin typeface="Times New Roman"/>
                <a:cs typeface="Times New Roman"/>
              </a:rPr>
              <a:t>detecții</a:t>
            </a:r>
            <a:r>
              <a:rPr lang="en-US" sz="2000">
                <a:latin typeface="Times New Roman"/>
                <a:cs typeface="Times New Roman"/>
              </a:rPr>
              <a:t> care nu se </a:t>
            </a:r>
            <a:r>
              <a:rPr lang="en-US" sz="2000" err="1">
                <a:latin typeface="Times New Roman"/>
                <a:cs typeface="Times New Roman"/>
              </a:rPr>
              <a:t>suprapun</a:t>
            </a:r>
            <a:r>
              <a:rPr lang="en-US" sz="2000">
                <a:latin typeface="Times New Roman"/>
                <a:cs typeface="Times New Roman"/>
              </a:rPr>
              <a:t> &gt; 0.3 cu o </a:t>
            </a:r>
            <a:r>
              <a:rPr lang="en-US" sz="2000" err="1">
                <a:latin typeface="Times New Roman"/>
                <a:cs typeface="Times New Roman"/>
              </a:rPr>
              <a:t>fereastră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adnotată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sau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există</a:t>
            </a:r>
            <a:r>
              <a:rPr lang="en-US" sz="2000">
                <a:latin typeface="Times New Roman"/>
                <a:cs typeface="Times New Roman"/>
              </a:rPr>
              <a:t> o </a:t>
            </a:r>
            <a:r>
              <a:rPr lang="en-US" sz="2000" err="1">
                <a:latin typeface="Times New Roman"/>
                <a:cs typeface="Times New Roman"/>
              </a:rPr>
              <a:t>altă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detecție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scor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mai</a:t>
            </a:r>
            <a:r>
              <a:rPr lang="en-US" sz="2000">
                <a:latin typeface="Times New Roman"/>
                <a:cs typeface="Times New Roman"/>
              </a:rPr>
              <a:t> mare care se </a:t>
            </a:r>
            <a:r>
              <a:rPr lang="en-US" sz="2000" err="1">
                <a:latin typeface="Times New Roman"/>
                <a:cs typeface="Times New Roman"/>
              </a:rPr>
              <a:t>suprapune</a:t>
            </a:r>
            <a:r>
              <a:rPr lang="en-US" sz="2000">
                <a:latin typeface="Times New Roman"/>
                <a:cs typeface="Times New Roman"/>
              </a:rPr>
              <a:t> &gt; 0.3 cu </a:t>
            </a:r>
            <a:r>
              <a:rPr lang="en-US" sz="2000" err="1">
                <a:latin typeface="Times New Roman"/>
                <a:cs typeface="Times New Roman"/>
              </a:rPr>
              <a:t>fereastra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adnotată</a:t>
            </a:r>
            <a:r>
              <a:rPr lang="en-US" sz="2000">
                <a:latin typeface="Times New Roman"/>
                <a:cs typeface="Times New Roman"/>
              </a:rPr>
              <a:t> (se </a:t>
            </a:r>
            <a:r>
              <a:rPr lang="en-US" sz="2000" err="1">
                <a:latin typeface="Times New Roman"/>
                <a:cs typeface="Times New Roman"/>
              </a:rPr>
              <a:t>penalizează</a:t>
            </a:r>
            <a:r>
              <a:rPr lang="en-US" sz="2000">
                <a:latin typeface="Times New Roman"/>
                <a:cs typeface="Times New Roman"/>
              </a:rPr>
              <a:t> multiple </a:t>
            </a:r>
            <a:r>
              <a:rPr lang="en-US" sz="2000" err="1">
                <a:latin typeface="Times New Roman"/>
                <a:cs typeface="Times New Roman"/>
              </a:rPr>
              <a:t>detecții</a:t>
            </a:r>
            <a:r>
              <a:rPr lang="en-US" sz="2000">
                <a:latin typeface="Times New Roman"/>
                <a:cs typeface="Times New Roman"/>
              </a:rPr>
              <a:t> ale </a:t>
            </a:r>
            <a:r>
              <a:rPr lang="en-US" sz="2000" err="1">
                <a:latin typeface="Times New Roman"/>
                <a:cs typeface="Times New Roman"/>
              </a:rPr>
              <a:t>aceleiași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fețe</a:t>
            </a:r>
            <a:r>
              <a:rPr lang="en-US" sz="2000">
                <a:latin typeface="Times New Roman"/>
                <a:cs typeface="Times New Roman"/>
              </a:rPr>
              <a:t>) </a:t>
            </a:r>
          </a:p>
          <a:p>
            <a:pPr marL="342900" lvl="1" indent="-342900"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0" lvl="1"/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3" name="Picture 2" descr="tes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3" y="3641337"/>
            <a:ext cx="3906677" cy="3239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0148" y="4432321"/>
            <a:ext cx="2370667" cy="9233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FF00"/>
                </a:solidFill>
                <a:latin typeface="Times New Roman"/>
                <a:cs typeface="Times New Roman"/>
              </a:rPr>
              <a:t>Ferestrele</a:t>
            </a:r>
            <a:r>
              <a:rPr lang="en-US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/>
                <a:cs typeface="Times New Roman"/>
              </a:rPr>
              <a:t>adnotate</a:t>
            </a:r>
            <a:r>
              <a:rPr lang="en-US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err="1">
                <a:solidFill>
                  <a:srgbClr val="00FC00"/>
                </a:solidFill>
                <a:latin typeface="Times New Roman"/>
                <a:cs typeface="Times New Roman"/>
              </a:rPr>
              <a:t>Detecțiile</a:t>
            </a:r>
            <a:r>
              <a:rPr lang="en-US">
                <a:solidFill>
                  <a:srgbClr val="00FC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FC00"/>
                </a:solidFill>
                <a:latin typeface="Times New Roman"/>
                <a:cs typeface="Times New Roman"/>
              </a:rPr>
              <a:t>adevărate</a:t>
            </a:r>
            <a:endParaRPr lang="en-US">
              <a:solidFill>
                <a:srgbClr val="00FC00"/>
              </a:solidFill>
              <a:latin typeface="Times New Roman"/>
              <a:cs typeface="Times New Roman"/>
            </a:endParaRPr>
          </a:p>
          <a:p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Detecțiile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false</a:t>
            </a:r>
          </a:p>
        </p:txBody>
      </p:sp>
    </p:spTree>
    <p:extLst>
      <p:ext uri="{BB962C8B-B14F-4D97-AF65-F5344CB8AC3E}">
        <p14:creationId xmlns:p14="http://schemas.microsoft.com/office/powerpoint/2010/main" val="274461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Suprapunerea</a:t>
            </a:r>
            <a:r>
              <a:rPr lang="en-US" sz="3800">
                <a:latin typeface="Times New Roman"/>
                <a:cs typeface="Times New Roman"/>
              </a:rPr>
              <a:t> a </a:t>
            </a:r>
            <a:r>
              <a:rPr lang="en-US" sz="3800" err="1">
                <a:latin typeface="Times New Roman"/>
                <a:cs typeface="Times New Roman"/>
              </a:rPr>
              <a:t>două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ferestre</a:t>
            </a:r>
            <a:endParaRPr lang="en-US" sz="3800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/>
          </a:p>
        </p:txBody>
      </p:sp>
      <p:sp>
        <p:nvSpPr>
          <p:cNvPr id="5" name="Rectangle 4"/>
          <p:cNvSpPr/>
          <p:nvPr/>
        </p:nvSpPr>
        <p:spPr>
          <a:xfrm>
            <a:off x="917222" y="1361620"/>
            <a:ext cx="2815167" cy="2353623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44133" y="2180944"/>
            <a:ext cx="2870200" cy="2376945"/>
          </a:xfrm>
          <a:prstGeom prst="rect">
            <a:avLst/>
          </a:prstGeom>
          <a:noFill/>
          <a:ln w="76200" cmpd="sng">
            <a:solidFill>
              <a:srgbClr val="00F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28" y="1470946"/>
            <a:ext cx="368300" cy="431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89" y="2300047"/>
            <a:ext cx="381000" cy="431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39" y="2723444"/>
            <a:ext cx="1308100" cy="4318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4" y="4738312"/>
            <a:ext cx="7200900" cy="1092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5" y="5978311"/>
            <a:ext cx="8353778" cy="7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7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Evaluare</a:t>
            </a:r>
            <a:r>
              <a:rPr lang="en-US" sz="3800">
                <a:latin typeface="Times New Roman"/>
                <a:cs typeface="Times New Roman"/>
              </a:rPr>
              <a:t> – recall </a:t>
            </a:r>
            <a:r>
              <a:rPr lang="en-US" sz="3800" err="1">
                <a:latin typeface="Times New Roman"/>
                <a:cs typeface="Times New Roman"/>
              </a:rPr>
              <a:t>și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precizie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pe</a:t>
            </a:r>
            <a:r>
              <a:rPr lang="en-US" sz="3800">
                <a:latin typeface="Times New Roman"/>
                <a:cs typeface="Times New Roman"/>
              </a:rPr>
              <a:t> o imagine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7639" y="1016001"/>
            <a:ext cx="91616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>
                <a:latin typeface="Times New Roman"/>
                <a:cs typeface="Times New Roman"/>
              </a:rPr>
              <a:t>Cum </a:t>
            </a:r>
            <a:r>
              <a:rPr lang="en-US" sz="2800" err="1">
                <a:latin typeface="Times New Roman"/>
                <a:cs typeface="Times New Roman"/>
              </a:rPr>
              <a:t>evaluăm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performanța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unui</a:t>
            </a:r>
            <a:r>
              <a:rPr lang="en-US" sz="2800">
                <a:latin typeface="Times New Roman"/>
                <a:cs typeface="Times New Roman"/>
              </a:rPr>
              <a:t> detector facial?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latin typeface="Times New Roman"/>
                <a:cs typeface="Times New Roman"/>
              </a:rPr>
              <a:t>comparăm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ceea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</a:t>
            </a:r>
            <a:r>
              <a:rPr lang="en-US" sz="2000">
                <a:latin typeface="Times New Roman"/>
                <a:cs typeface="Times New Roman"/>
              </a:rPr>
              <a:t> am </a:t>
            </a:r>
            <a:r>
              <a:rPr lang="en-US" sz="2000" err="1">
                <a:latin typeface="Times New Roman"/>
                <a:cs typeface="Times New Roman"/>
              </a:rPr>
              <a:t>obținut</a:t>
            </a:r>
            <a:r>
              <a:rPr lang="en-US" sz="2000">
                <a:latin typeface="Times New Roman"/>
                <a:cs typeface="Times New Roman"/>
              </a:rPr>
              <a:t> (</a:t>
            </a:r>
            <a:r>
              <a:rPr lang="en-US" sz="2000" err="1">
                <a:latin typeface="Times New Roman"/>
                <a:cs typeface="Times New Roman"/>
              </a:rPr>
              <a:t>ferestrele</a:t>
            </a:r>
            <a:r>
              <a:rPr lang="en-US" sz="2000">
                <a:latin typeface="Times New Roman"/>
                <a:cs typeface="Times New Roman"/>
              </a:rPr>
              <a:t> de maxim local se </a:t>
            </a:r>
            <a:r>
              <a:rPr lang="en-US" sz="2000" err="1">
                <a:latin typeface="Times New Roman"/>
                <a:cs typeface="Times New Roman"/>
              </a:rPr>
              <a:t>numesc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detecții</a:t>
            </a:r>
            <a:r>
              <a:rPr lang="en-US" sz="2000">
                <a:latin typeface="Times New Roman"/>
                <a:cs typeface="Times New Roman"/>
              </a:rPr>
              <a:t>) cu </a:t>
            </a:r>
            <a:r>
              <a:rPr lang="en-US" sz="2000" err="1">
                <a:latin typeface="Times New Roman"/>
                <a:cs typeface="Times New Roman"/>
              </a:rPr>
              <a:t>ceea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trebuia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să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obținem</a:t>
            </a:r>
            <a:r>
              <a:rPr lang="en-US" sz="2000">
                <a:latin typeface="Times New Roman"/>
                <a:cs typeface="Times New Roman"/>
              </a:rPr>
              <a:t> (</a:t>
            </a:r>
            <a:r>
              <a:rPr lang="en-US" sz="2000" err="1">
                <a:latin typeface="Times New Roman"/>
                <a:cs typeface="Times New Roman"/>
              </a:rPr>
              <a:t>ferestre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adnotate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conținând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fețe</a:t>
            </a:r>
            <a:r>
              <a:rPr lang="en-US" sz="2000">
                <a:latin typeface="Times New Roman"/>
                <a:cs typeface="Times New Roman"/>
              </a:rPr>
              <a:t>)</a:t>
            </a:r>
          </a:p>
          <a:p>
            <a:pPr marL="342900" lvl="1" indent="-342900">
              <a:buFont typeface="Arial"/>
              <a:buChar char="•"/>
            </a:pPr>
            <a:endParaRPr lang="en-US" sz="2000">
              <a:latin typeface="Times New Roman"/>
              <a:cs typeface="Times New Roman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recall =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câte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fețe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am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găsit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din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cele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adnotate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lang="en-US" sz="2000">
                <a:latin typeface="Times New Roman"/>
                <a:cs typeface="Times New Roman"/>
              </a:rPr>
              <a:t>  </a:t>
            </a:r>
          </a:p>
          <a:p>
            <a:pPr marL="342900" lvl="1" indent="-342900">
              <a:buFont typeface="Arial"/>
              <a:buChar char="•"/>
            </a:pPr>
            <a:endParaRPr lang="en-US" sz="2000">
              <a:latin typeface="Times New Roman"/>
              <a:cs typeface="Times New Roman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precizie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=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câte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detecții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sunt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adevărate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=</a:t>
            </a:r>
            <a:r>
              <a:rPr lang="en-US" sz="2000">
                <a:latin typeface="Times New Roman"/>
                <a:cs typeface="Times New Roman"/>
              </a:rPr>
              <a:t>  </a:t>
            </a:r>
          </a:p>
          <a:p>
            <a:pPr marL="0" lvl="1"/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3" name="Picture 2" descr="tes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3" y="3641337"/>
            <a:ext cx="3906677" cy="3239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0148" y="4432321"/>
            <a:ext cx="2725185" cy="14773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FF00"/>
                </a:solidFill>
              </a:rPr>
              <a:t>Ferestrele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 err="1">
                <a:solidFill>
                  <a:srgbClr val="FFFF00"/>
                </a:solidFill>
              </a:rPr>
              <a:t>adnotate</a:t>
            </a:r>
            <a:r>
              <a:rPr lang="en-US">
                <a:solidFill>
                  <a:srgbClr val="FFFF00"/>
                </a:solidFill>
              </a:rPr>
              <a:t> </a:t>
            </a:r>
          </a:p>
          <a:p>
            <a:r>
              <a:rPr lang="en-US" err="1">
                <a:solidFill>
                  <a:srgbClr val="00FC00"/>
                </a:solidFill>
              </a:rPr>
              <a:t>Detecțiile</a:t>
            </a:r>
            <a:r>
              <a:rPr lang="en-US">
                <a:solidFill>
                  <a:srgbClr val="00FC00"/>
                </a:solidFill>
              </a:rPr>
              <a:t> </a:t>
            </a:r>
            <a:r>
              <a:rPr lang="en-US" err="1">
                <a:solidFill>
                  <a:srgbClr val="00FC00"/>
                </a:solidFill>
              </a:rPr>
              <a:t>adevărate</a:t>
            </a:r>
            <a:endParaRPr lang="en-US">
              <a:solidFill>
                <a:srgbClr val="00FC00"/>
              </a:solidFill>
            </a:endParaRPr>
          </a:p>
          <a:p>
            <a:r>
              <a:rPr lang="en-US" err="1">
                <a:solidFill>
                  <a:srgbClr val="FF0000"/>
                </a:solidFill>
              </a:rPr>
              <a:t>Detecțiile</a:t>
            </a:r>
            <a:r>
              <a:rPr lang="en-US">
                <a:solidFill>
                  <a:srgbClr val="FF0000"/>
                </a:solidFill>
              </a:rPr>
              <a:t> false</a:t>
            </a:r>
          </a:p>
          <a:p>
            <a:r>
              <a:rPr lang="en-US">
                <a:solidFill>
                  <a:srgbClr val="0000FF"/>
                </a:solidFill>
              </a:rPr>
              <a:t>recall =  55/57 = 0.965</a:t>
            </a:r>
          </a:p>
          <a:p>
            <a:r>
              <a:rPr lang="en-US" err="1">
                <a:solidFill>
                  <a:srgbClr val="0000FF"/>
                </a:solidFill>
              </a:rPr>
              <a:t>precizie</a:t>
            </a:r>
            <a:r>
              <a:rPr lang="en-US">
                <a:solidFill>
                  <a:srgbClr val="0000FF"/>
                </a:solidFill>
              </a:rPr>
              <a:t> = 55/59 =  0.932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66" y="2217515"/>
            <a:ext cx="2538833" cy="67592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04" y="2935771"/>
            <a:ext cx="4121856" cy="58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Compararea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doi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algoritmi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235" y="958334"/>
            <a:ext cx="8949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>
                <a:latin typeface="Times New Roman"/>
                <a:cs typeface="Times New Roman"/>
              </a:rPr>
              <a:t>se face </a:t>
            </a:r>
            <a:r>
              <a:rPr lang="en-US" sz="2000" err="1">
                <a:latin typeface="Times New Roman"/>
                <a:cs typeface="Times New Roman"/>
              </a:rPr>
              <a:t>pe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numite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baze</a:t>
            </a:r>
            <a:r>
              <a:rPr lang="en-US" sz="2000">
                <a:latin typeface="Times New Roman"/>
                <a:cs typeface="Times New Roman"/>
              </a:rPr>
              <a:t> de date </a:t>
            </a:r>
            <a:r>
              <a:rPr lang="en-US" sz="2000" err="1">
                <a:latin typeface="Times New Roman"/>
                <a:cs typeface="Times New Roman"/>
              </a:rPr>
              <a:t>pentru</a:t>
            </a:r>
            <a:r>
              <a:rPr lang="en-US" sz="2000">
                <a:latin typeface="Times New Roman"/>
                <a:cs typeface="Times New Roman"/>
              </a:rPr>
              <a:t> care se </a:t>
            </a:r>
            <a:r>
              <a:rPr lang="en-US" sz="2000" err="1">
                <a:latin typeface="Times New Roman"/>
                <a:cs typeface="Times New Roman"/>
              </a:rPr>
              <a:t>cunoaște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ceea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trebuia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să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întoarcă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algoritmul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detectare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facială</a:t>
            </a:r>
            <a:r>
              <a:rPr lang="en-US" sz="2000">
                <a:latin typeface="Times New Roman"/>
                <a:cs typeface="Times New Roman"/>
              </a:rPr>
              <a:t> (</a:t>
            </a:r>
            <a:r>
              <a:rPr lang="en-US" sz="2000" err="1">
                <a:latin typeface="Times New Roman"/>
                <a:cs typeface="Times New Roman"/>
              </a:rPr>
              <a:t>imaginile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sunt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adnotate</a:t>
            </a:r>
            <a:r>
              <a:rPr lang="en-US" sz="2000">
                <a:latin typeface="Times New Roman"/>
                <a:cs typeface="Times New Roman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r>
              <a:rPr lang="en-US" sz="2000">
                <a:latin typeface="Times New Roman"/>
                <a:cs typeface="Times New Roman"/>
              </a:rPr>
              <a:t>se </a:t>
            </a:r>
            <a:r>
              <a:rPr lang="en-US" sz="2000" err="1">
                <a:latin typeface="Times New Roman"/>
                <a:cs typeface="Times New Roman"/>
              </a:rPr>
              <a:t>compară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în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funcție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precizie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și</a:t>
            </a:r>
            <a:r>
              <a:rPr lang="en-US" sz="2000">
                <a:latin typeface="Times New Roman"/>
                <a:cs typeface="Times New Roman"/>
              </a:rPr>
              <a:t> recall </a:t>
            </a:r>
            <a:r>
              <a:rPr lang="en-US" sz="2000" err="1">
                <a:latin typeface="Times New Roman"/>
                <a:cs typeface="Times New Roman"/>
              </a:rPr>
              <a:t>sumarizate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în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graficul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precizie</a:t>
            </a:r>
            <a:r>
              <a:rPr lang="en-US" sz="2000">
                <a:latin typeface="Times New Roman"/>
                <a:cs typeface="Times New Roman"/>
              </a:rPr>
              <a:t>-recall care </a:t>
            </a:r>
            <a:r>
              <a:rPr lang="en-US" sz="2000" err="1">
                <a:latin typeface="Times New Roman"/>
                <a:cs typeface="Times New Roman"/>
              </a:rPr>
              <a:t>oferă</a:t>
            </a:r>
            <a:r>
              <a:rPr lang="en-US" sz="2000">
                <a:latin typeface="Times New Roman"/>
                <a:cs typeface="Times New Roman"/>
              </a:rPr>
              <a:t> un </a:t>
            </a:r>
            <a:r>
              <a:rPr lang="en-US" sz="2000" err="1">
                <a:latin typeface="Times New Roman"/>
                <a:cs typeface="Times New Roman"/>
              </a:rPr>
              <a:t>număr</a:t>
            </a:r>
            <a:r>
              <a:rPr lang="en-US" sz="2000">
                <a:latin typeface="Times New Roman"/>
                <a:cs typeface="Times New Roman"/>
              </a:rPr>
              <a:t>:  </a:t>
            </a:r>
            <a:r>
              <a:rPr lang="en-US" sz="2000" err="1">
                <a:latin typeface="Times New Roman"/>
                <a:cs typeface="Times New Roman"/>
              </a:rPr>
              <a:t>precizia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medie</a:t>
            </a:r>
            <a:r>
              <a:rPr lang="en-US" sz="2000">
                <a:latin typeface="Times New Roman"/>
                <a:cs typeface="Times New Roman"/>
              </a:rPr>
              <a:t> a </a:t>
            </a:r>
            <a:r>
              <a:rPr lang="en-US" sz="2000" err="1">
                <a:latin typeface="Times New Roman"/>
                <a:cs typeface="Times New Roman"/>
              </a:rPr>
              <a:t>detectorului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fețe</a:t>
            </a:r>
            <a:r>
              <a:rPr lang="en-US" sz="200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6" name="Picture 5" descr="churchill-dow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89" y="1881496"/>
            <a:ext cx="2494520" cy="1716088"/>
          </a:xfrm>
          <a:prstGeom prst="rect">
            <a:avLst/>
          </a:prstGeom>
        </p:spPr>
      </p:pic>
      <p:pic>
        <p:nvPicPr>
          <p:cNvPr id="7" name="Picture 6" descr="class5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89" y="1881496"/>
            <a:ext cx="2145110" cy="1716088"/>
          </a:xfrm>
          <a:prstGeom prst="rect">
            <a:avLst/>
          </a:prstGeom>
        </p:spPr>
      </p:pic>
      <p:pic>
        <p:nvPicPr>
          <p:cNvPr id="8" name="Picture 7" descr="Brazi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496"/>
            <a:ext cx="2301116" cy="1663546"/>
          </a:xfrm>
          <a:prstGeom prst="rect">
            <a:avLst/>
          </a:prstGeom>
        </p:spPr>
      </p:pic>
      <p:pic>
        <p:nvPicPr>
          <p:cNvPr id="9" name="Picture 8" descr="judyba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7" y="1881496"/>
            <a:ext cx="1741373" cy="16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163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err="1">
                <a:latin typeface="Times New Roman"/>
                <a:cs typeface="Times New Roman"/>
              </a:rPr>
              <a:t>Evaluare</a:t>
            </a:r>
            <a:r>
              <a:rPr lang="en-US" sz="3800">
                <a:latin typeface="Times New Roman"/>
                <a:cs typeface="Times New Roman"/>
              </a:rPr>
              <a:t> – recall </a:t>
            </a:r>
            <a:r>
              <a:rPr lang="en-US" sz="3800" err="1">
                <a:latin typeface="Times New Roman"/>
                <a:cs typeface="Times New Roman"/>
              </a:rPr>
              <a:t>și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precizie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pe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toate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imaginile</a:t>
            </a:r>
            <a:endParaRPr lang="en-US" sz="3800">
              <a:latin typeface="Times New Roman"/>
              <a:cs typeface="Times New Roman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1605" y="1361620"/>
            <a:ext cx="8823099" cy="235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7639" y="1016001"/>
            <a:ext cx="91616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>
                <a:latin typeface="Times New Roman"/>
                <a:cs typeface="Times New Roman"/>
              </a:rPr>
              <a:t>Se </a:t>
            </a:r>
            <a:r>
              <a:rPr lang="en-US" sz="2000" err="1">
                <a:latin typeface="Times New Roman"/>
                <a:cs typeface="Times New Roman"/>
              </a:rPr>
              <a:t>construiește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graficul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precizie</a:t>
            </a:r>
            <a:r>
              <a:rPr lang="en-US" sz="2000">
                <a:latin typeface="Times New Roman"/>
                <a:cs typeface="Times New Roman"/>
              </a:rPr>
              <a:t>-recall </a:t>
            </a:r>
            <a:r>
              <a:rPr lang="en-US" sz="2000" err="1">
                <a:latin typeface="Times New Roman"/>
                <a:cs typeface="Times New Roman"/>
              </a:rPr>
              <a:t>în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felul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următor</a:t>
            </a:r>
            <a:r>
              <a:rPr lang="en-US" sz="2000">
                <a:latin typeface="Times New Roman"/>
                <a:cs typeface="Times New Roman"/>
              </a:rPr>
              <a:t>:</a:t>
            </a:r>
          </a:p>
          <a:p>
            <a:pPr lvl="1" indent="-457200">
              <a:buFont typeface="+mj-lt"/>
              <a:buAutoNum type="arabicPeriod"/>
            </a:pPr>
            <a:r>
              <a:rPr lang="en-US" sz="2000">
                <a:latin typeface="Times New Roman"/>
                <a:cs typeface="Times New Roman"/>
              </a:rPr>
              <a:t>se </a:t>
            </a:r>
            <a:r>
              <a:rPr lang="en-US" sz="2000" err="1">
                <a:latin typeface="Times New Roman"/>
                <a:cs typeface="Times New Roman"/>
              </a:rPr>
              <a:t>rulează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detectorul</a:t>
            </a:r>
            <a:r>
              <a:rPr lang="en-US" sz="2000">
                <a:latin typeface="Times New Roman"/>
                <a:cs typeface="Times New Roman"/>
              </a:rPr>
              <a:t> facial </a:t>
            </a:r>
            <a:r>
              <a:rPr lang="en-US" sz="2000" err="1">
                <a:latin typeface="Times New Roman"/>
                <a:cs typeface="Times New Roman"/>
              </a:rPr>
              <a:t>pe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toate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imaginile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și</a:t>
            </a:r>
            <a:r>
              <a:rPr lang="en-US" sz="2000">
                <a:latin typeface="Times New Roman"/>
                <a:cs typeface="Times New Roman"/>
              </a:rPr>
              <a:t> se </a:t>
            </a:r>
            <a:r>
              <a:rPr lang="en-US" sz="2000" err="1">
                <a:latin typeface="Times New Roman"/>
                <a:cs typeface="Times New Roman"/>
              </a:rPr>
              <a:t>obține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pentru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fiecare</a:t>
            </a:r>
            <a:r>
              <a:rPr lang="en-US" sz="2000">
                <a:latin typeface="Times New Roman"/>
                <a:cs typeface="Times New Roman"/>
              </a:rPr>
              <a:t> imagine o </a:t>
            </a:r>
            <a:r>
              <a:rPr lang="en-US" sz="2000" err="1">
                <a:latin typeface="Times New Roman"/>
                <a:cs typeface="Times New Roman"/>
              </a:rPr>
              <a:t>mulțime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detecții</a:t>
            </a:r>
            <a:r>
              <a:rPr lang="en-US" sz="2000">
                <a:latin typeface="Times New Roman"/>
                <a:cs typeface="Times New Roman"/>
              </a:rPr>
              <a:t>;</a:t>
            </a:r>
          </a:p>
          <a:p>
            <a:pPr lvl="1" indent="-457200">
              <a:buFont typeface="+mj-lt"/>
              <a:buAutoNum type="arabicPeriod"/>
            </a:pPr>
            <a:r>
              <a:rPr lang="en-US" sz="2000">
                <a:latin typeface="Times New Roman"/>
                <a:cs typeface="Times New Roman"/>
              </a:rPr>
              <a:t>se </a:t>
            </a:r>
            <a:r>
              <a:rPr lang="en-US" sz="2000" err="1">
                <a:latin typeface="Times New Roman"/>
                <a:cs typeface="Times New Roman"/>
              </a:rPr>
              <a:t>stabilește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pentru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fiecare</a:t>
            </a:r>
            <a:r>
              <a:rPr lang="en-US" sz="2000">
                <a:latin typeface="Times New Roman"/>
                <a:cs typeface="Times New Roman"/>
              </a:rPr>
              <a:t> imagine (</a:t>
            </a:r>
            <a:r>
              <a:rPr lang="en-US" sz="2000" err="1">
                <a:latin typeface="Times New Roman"/>
                <a:cs typeface="Times New Roman"/>
              </a:rPr>
              <a:t>pentru</a:t>
            </a:r>
            <a:r>
              <a:rPr lang="en-US" sz="2000">
                <a:latin typeface="Times New Roman"/>
                <a:cs typeface="Times New Roman"/>
              </a:rPr>
              <a:t> care </a:t>
            </a:r>
            <a:r>
              <a:rPr lang="en-US" sz="2000" err="1">
                <a:latin typeface="Times New Roman"/>
                <a:cs typeface="Times New Roman"/>
              </a:rPr>
              <a:t>avem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adnotări</a:t>
            </a:r>
            <a:r>
              <a:rPr lang="en-US" sz="2000">
                <a:latin typeface="Times New Roman"/>
                <a:cs typeface="Times New Roman"/>
              </a:rPr>
              <a:t>) care </a:t>
            </a:r>
            <a:r>
              <a:rPr lang="en-US" sz="2000" err="1">
                <a:latin typeface="Times New Roman"/>
                <a:cs typeface="Times New Roman"/>
              </a:rPr>
              <a:t>sunt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detecțiile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adevărate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și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cele</a:t>
            </a:r>
            <a:r>
              <a:rPr lang="en-US" sz="2000">
                <a:latin typeface="Times New Roman"/>
                <a:cs typeface="Times New Roman"/>
              </a:rPr>
              <a:t> false;</a:t>
            </a:r>
          </a:p>
          <a:p>
            <a:pPr lvl="1" indent="-457200">
              <a:buFont typeface="+mj-lt"/>
              <a:buAutoNum type="arabicPeriod"/>
            </a:pPr>
            <a:r>
              <a:rPr lang="en-US" sz="2000">
                <a:latin typeface="Times New Roman"/>
                <a:cs typeface="Times New Roman"/>
              </a:rPr>
              <a:t>se </a:t>
            </a:r>
            <a:r>
              <a:rPr lang="en-US" sz="2000" err="1">
                <a:latin typeface="Times New Roman"/>
                <a:cs typeface="Times New Roman"/>
              </a:rPr>
              <a:t>ordonează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descrescător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toate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detecțiile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în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funcție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scorul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lor</a:t>
            </a:r>
            <a:r>
              <a:rPr lang="en-US" sz="2000">
                <a:latin typeface="Times New Roman"/>
                <a:cs typeface="Times New Roman"/>
              </a:rPr>
              <a:t>; </a:t>
            </a:r>
          </a:p>
          <a:p>
            <a:pPr lvl="1" indent="-457200">
              <a:buFont typeface="+mj-lt"/>
              <a:buAutoNum type="arabicPeriod"/>
            </a:pPr>
            <a:r>
              <a:rPr lang="en-US" sz="2000" err="1">
                <a:latin typeface="Times New Roman"/>
                <a:cs typeface="Times New Roman"/>
              </a:rPr>
              <a:t>pentru</a:t>
            </a:r>
            <a:r>
              <a:rPr lang="en-US" sz="2000">
                <a:latin typeface="Times New Roman"/>
                <a:cs typeface="Times New Roman"/>
              </a:rPr>
              <a:t> un threshold care </a:t>
            </a:r>
            <a:r>
              <a:rPr lang="en-US" sz="2000" err="1">
                <a:latin typeface="Times New Roman"/>
                <a:cs typeface="Times New Roman"/>
              </a:rPr>
              <a:t>descrește</a:t>
            </a:r>
            <a:r>
              <a:rPr lang="en-US" sz="2000">
                <a:latin typeface="Times New Roman"/>
                <a:cs typeface="Times New Roman"/>
              </a:rPr>
              <a:t> de la </a:t>
            </a:r>
            <a:r>
              <a:rPr lang="en-US" sz="2000" err="1">
                <a:latin typeface="Times New Roman"/>
                <a:cs typeface="Times New Roman"/>
              </a:rPr>
              <a:t>scorul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mai</a:t>
            </a:r>
            <a:r>
              <a:rPr lang="en-US" sz="2000">
                <a:latin typeface="Times New Roman"/>
                <a:cs typeface="Times New Roman"/>
              </a:rPr>
              <a:t> mare la </a:t>
            </a:r>
            <a:r>
              <a:rPr lang="en-US" sz="2000" err="1">
                <a:latin typeface="Times New Roman"/>
                <a:cs typeface="Times New Roman"/>
              </a:rPr>
              <a:t>scorul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mai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mic</a:t>
            </a:r>
            <a:r>
              <a:rPr lang="en-US" sz="2000">
                <a:latin typeface="Times New Roman"/>
                <a:cs typeface="Times New Roman"/>
              </a:rPr>
              <a:t> se </a:t>
            </a:r>
            <a:r>
              <a:rPr lang="en-US" sz="2000" err="1">
                <a:latin typeface="Times New Roman"/>
                <a:cs typeface="Times New Roman"/>
              </a:rPr>
              <a:t>calculează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precizia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și</a:t>
            </a:r>
            <a:r>
              <a:rPr lang="en-US" sz="2000">
                <a:latin typeface="Times New Roman"/>
                <a:cs typeface="Times New Roman"/>
              </a:rPr>
              <a:t> recall-</a:t>
            </a:r>
            <a:r>
              <a:rPr lang="en-US" sz="2000" err="1">
                <a:latin typeface="Times New Roman"/>
                <a:cs typeface="Times New Roman"/>
              </a:rPr>
              <a:t>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pentru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toate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detecțiile</a:t>
            </a:r>
            <a:r>
              <a:rPr lang="en-US" sz="2000">
                <a:latin typeface="Times New Roman"/>
                <a:cs typeface="Times New Roman"/>
              </a:rPr>
              <a:t> cu </a:t>
            </a:r>
            <a:r>
              <a:rPr lang="en-US" sz="2000" err="1">
                <a:latin typeface="Times New Roman"/>
                <a:cs typeface="Times New Roman"/>
              </a:rPr>
              <a:t>scorul</a:t>
            </a:r>
            <a:r>
              <a:rPr lang="en-US" sz="2000">
                <a:latin typeface="Times New Roman"/>
                <a:cs typeface="Times New Roman"/>
              </a:rPr>
              <a:t> &gt; threshold </a:t>
            </a:r>
          </a:p>
        </p:txBody>
      </p:sp>
      <p:pic>
        <p:nvPicPr>
          <p:cNvPr id="7" name="Picture 6" descr="graficPrecizieRec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11" y="3627154"/>
            <a:ext cx="4003289" cy="31377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" y="4564478"/>
            <a:ext cx="5340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err="1">
                <a:latin typeface="Times New Roman"/>
                <a:cs typeface="Times New Roman"/>
              </a:rPr>
              <a:t>Valorea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precizie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medie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sumarizează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graficul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precizie</a:t>
            </a:r>
            <a:r>
              <a:rPr lang="en-US" sz="2000">
                <a:latin typeface="Times New Roman"/>
                <a:cs typeface="Times New Roman"/>
              </a:rPr>
              <a:t>-recall </a:t>
            </a:r>
            <a:r>
              <a:rPr lang="en-US" sz="2000" err="1">
                <a:latin typeface="Times New Roman"/>
                <a:cs typeface="Times New Roman"/>
              </a:rPr>
              <a:t>prin</a:t>
            </a:r>
            <a:r>
              <a:rPr lang="en-US" sz="2000">
                <a:latin typeface="Times New Roman"/>
                <a:cs typeface="Times New Roman"/>
              </a:rPr>
              <a:t> aria de sub </a:t>
            </a:r>
            <a:r>
              <a:rPr lang="en-US" sz="2000" err="1">
                <a:latin typeface="Times New Roman"/>
                <a:cs typeface="Times New Roman"/>
              </a:rPr>
              <a:t>grafic</a:t>
            </a:r>
            <a:endParaRPr lang="en-US" sz="2000">
              <a:latin typeface="Times New Roman"/>
              <a:cs typeface="Times New Roman"/>
            </a:endParaRPr>
          </a:p>
          <a:p>
            <a:pPr marL="0" lvl="1"/>
            <a:r>
              <a:rPr lang="en-US" sz="2000" err="1">
                <a:latin typeface="Times New Roman"/>
                <a:cs typeface="Times New Roman"/>
              </a:rPr>
              <a:t>Pe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baza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acestei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valori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evaluăm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performanța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unui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algoritm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18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itle 1"/>
          <p:cNvSpPr>
            <a:spLocks noGrp="1"/>
          </p:cNvSpPr>
          <p:nvPr>
            <p:ph type="title"/>
          </p:nvPr>
        </p:nvSpPr>
        <p:spPr>
          <a:xfrm>
            <a:off x="-218096" y="2754104"/>
            <a:ext cx="9583400" cy="1143000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Times New Roman"/>
                <a:cs typeface="Times New Roman"/>
              </a:rPr>
              <a:t>Localizarea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obiectelor</a:t>
            </a:r>
            <a:r>
              <a:rPr lang="en-US">
                <a:latin typeface="Times New Roman"/>
                <a:cs typeface="Times New Roman"/>
              </a:rPr>
              <a:t>  la </a:t>
            </a:r>
            <a:r>
              <a:rPr lang="en-US" err="1">
                <a:latin typeface="Times New Roman"/>
                <a:cs typeface="Times New Roman"/>
              </a:rPr>
              <a:t>nivel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fereastră</a:t>
            </a:r>
            <a:r>
              <a:rPr lang="en-US">
                <a:latin typeface="Times New Roman"/>
                <a:cs typeface="Times New Roman"/>
              </a:rPr>
              <a:t>:</a:t>
            </a:r>
            <a:br>
              <a:rPr lang="en-US">
                <a:latin typeface="Times New Roman"/>
                <a:cs typeface="Times New Roman"/>
              </a:rPr>
            </a:br>
            <a:r>
              <a:rPr lang="en-US" err="1">
                <a:latin typeface="Times New Roman"/>
                <a:cs typeface="Times New Roman"/>
              </a:rPr>
              <a:t>metoda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glisante</a:t>
            </a:r>
            <a:r>
              <a:rPr lang="en-US">
                <a:latin typeface="Times New Roman"/>
                <a:cs typeface="Times New Roman"/>
              </a:rPr>
              <a:t> (sliding-window)</a:t>
            </a:r>
          </a:p>
        </p:txBody>
      </p:sp>
    </p:spTree>
    <p:extLst>
      <p:ext uri="{BB962C8B-B14F-4D97-AF65-F5344CB8AC3E}">
        <p14:creationId xmlns:p14="http://schemas.microsoft.com/office/powerpoint/2010/main" val="1957900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85" y="0"/>
            <a:ext cx="8229600" cy="1143000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Vizualizare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rezultate</a:t>
            </a:r>
            <a:endParaRPr lang="en-US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17639" y="1016001"/>
            <a:ext cx="95607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200" dirty="0" err="1">
                <a:latin typeface="Times New Roman"/>
                <a:cs typeface="Times New Roman"/>
              </a:rPr>
              <a:t>Pentru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seturi</a:t>
            </a:r>
            <a:r>
              <a:rPr lang="en-US" sz="2200" dirty="0">
                <a:latin typeface="Times New Roman"/>
                <a:cs typeface="Times New Roman"/>
              </a:rPr>
              <a:t> de date cu </a:t>
            </a:r>
            <a:r>
              <a:rPr lang="en-US" sz="2200" dirty="0" err="1">
                <a:latin typeface="Times New Roman"/>
                <a:cs typeface="Times New Roman"/>
              </a:rPr>
              <a:t>adnotări</a:t>
            </a:r>
            <a:r>
              <a:rPr lang="en-US" sz="2200" dirty="0">
                <a:latin typeface="Times New Roman"/>
                <a:cs typeface="Times New Roman"/>
              </a:rPr>
              <a:t> (CMU+MIT) </a:t>
            </a:r>
            <a:r>
              <a:rPr lang="en-US" sz="2200" dirty="0" err="1">
                <a:latin typeface="Times New Roman"/>
                <a:cs typeface="Times New Roman"/>
              </a:rPr>
              <a:t>folosiți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funcția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2FC338"/>
                </a:solidFill>
                <a:latin typeface="Times New Roman"/>
                <a:cs typeface="Times New Roman"/>
              </a:rPr>
              <a:t>show_detections_with_ground_truth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3366FF"/>
                </a:solidFill>
                <a:latin typeface="Times New Roman"/>
                <a:cs typeface="Times New Roman"/>
              </a:rPr>
              <a:t>Parameters.has_annotations</a:t>
            </a:r>
            <a:r>
              <a:rPr lang="en-US" dirty="0">
                <a:solidFill>
                  <a:srgbClr val="3366FF"/>
                </a:solidFill>
                <a:latin typeface="Times New Roman"/>
                <a:cs typeface="Times New Roman"/>
              </a:rPr>
              <a:t> = True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lvl="1" indent="-45720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lvl="1" indent="-45720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lvl="1" indent="-45720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lvl="1" indent="-45720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marL="0" lvl="1"/>
            <a:endParaRPr lang="en-US" sz="2800" dirty="0">
              <a:latin typeface="Times New Roman"/>
              <a:cs typeface="Times New Roman"/>
            </a:endParaRPr>
          </a:p>
          <a:p>
            <a:pPr marL="0" lvl="1"/>
            <a:r>
              <a:rPr lang="en-US" sz="2200" dirty="0">
                <a:latin typeface="Times New Roman"/>
                <a:cs typeface="Times New Roman"/>
              </a:rPr>
              <a:t>2.	</a:t>
            </a:r>
            <a:r>
              <a:rPr lang="en-US" sz="2200" dirty="0" err="1">
                <a:latin typeface="Times New Roman"/>
                <a:cs typeface="Times New Roman"/>
              </a:rPr>
              <a:t>Pentru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seturi</a:t>
            </a:r>
            <a:r>
              <a:rPr lang="en-US" sz="2200" dirty="0">
                <a:latin typeface="Times New Roman"/>
                <a:cs typeface="Times New Roman"/>
              </a:rPr>
              <a:t> de date </a:t>
            </a:r>
            <a:r>
              <a:rPr lang="en-US" sz="2200" dirty="0" err="1">
                <a:latin typeface="Times New Roman"/>
                <a:cs typeface="Times New Roman"/>
              </a:rPr>
              <a:t>fără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adnotări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imaginele</a:t>
            </a:r>
            <a:r>
              <a:rPr lang="en-US" sz="2200" dirty="0">
                <a:latin typeface="Times New Roman"/>
                <a:cs typeface="Times New Roman"/>
              </a:rPr>
              <a:t> de la curs) </a:t>
            </a:r>
            <a:r>
              <a:rPr lang="en-US" sz="2200" dirty="0" err="1">
                <a:latin typeface="Times New Roman"/>
                <a:cs typeface="Times New Roman"/>
              </a:rPr>
              <a:t>folosiți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funcția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2FC338"/>
                </a:solidFill>
                <a:latin typeface="Times New Roman"/>
                <a:cs typeface="Times New Roman"/>
              </a:rPr>
              <a:t>show_detections_without_ground_truth</a:t>
            </a:r>
            <a:r>
              <a:rPr lang="en-US" sz="2200" dirty="0">
                <a:latin typeface="Times New Roman"/>
                <a:cs typeface="Times New Roman"/>
              </a:rPr>
              <a:t>  </a:t>
            </a:r>
            <a:r>
              <a:rPr lang="en-US" sz="1700" dirty="0">
                <a:latin typeface="Times New Roman"/>
                <a:cs typeface="Times New Roman"/>
              </a:rPr>
              <a:t>(</a:t>
            </a:r>
            <a:r>
              <a:rPr lang="en-US" sz="1700" dirty="0" err="1">
                <a:solidFill>
                  <a:srgbClr val="3366FF"/>
                </a:solidFill>
                <a:latin typeface="Times New Roman"/>
                <a:cs typeface="Times New Roman"/>
              </a:rPr>
              <a:t>Parameters.has_annotations</a:t>
            </a:r>
            <a:r>
              <a:rPr lang="en-US" sz="1700" dirty="0">
                <a:solidFill>
                  <a:srgbClr val="3366FF"/>
                </a:solidFill>
                <a:latin typeface="Times New Roman"/>
                <a:cs typeface="Times New Roman"/>
              </a:rPr>
              <a:t> = False</a:t>
            </a:r>
            <a:r>
              <a:rPr lang="en-US" sz="1700" dirty="0">
                <a:latin typeface="Times New Roman"/>
                <a:cs typeface="Times New Roman"/>
              </a:rPr>
              <a:t>)</a:t>
            </a:r>
          </a:p>
          <a:p>
            <a:pPr lvl="1" indent="-457200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 descr="tes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5" y="1879377"/>
            <a:ext cx="1993124" cy="1764159"/>
          </a:xfrm>
          <a:prstGeom prst="rect">
            <a:avLst/>
          </a:prstGeom>
        </p:spPr>
      </p:pic>
      <p:pic>
        <p:nvPicPr>
          <p:cNvPr id="5" name="Picture 4" descr="tes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62" y="1903705"/>
            <a:ext cx="2117756" cy="1877933"/>
          </a:xfrm>
          <a:prstGeom prst="rect">
            <a:avLst/>
          </a:prstGeom>
        </p:spPr>
      </p:pic>
      <p:pic>
        <p:nvPicPr>
          <p:cNvPr id="6" name="Picture 5" descr="tes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94" y="1834680"/>
            <a:ext cx="2347925" cy="1946959"/>
          </a:xfrm>
          <a:prstGeom prst="rect">
            <a:avLst/>
          </a:prstGeom>
        </p:spPr>
      </p:pic>
      <p:pic>
        <p:nvPicPr>
          <p:cNvPr id="10" name="Content Placeholder 9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E4A3B0C1-C8CF-4204-43F3-081DB4FEB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538" y="4574175"/>
            <a:ext cx="2899890" cy="2183446"/>
          </a:xfrm>
        </p:spPr>
      </p:pic>
      <p:pic>
        <p:nvPicPr>
          <p:cNvPr id="12" name="Picture 11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ED305943-D459-1A13-69A5-95C3D51C2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055" y="4574175"/>
            <a:ext cx="2899890" cy="2183446"/>
          </a:xfrm>
          <a:prstGeom prst="rect">
            <a:avLst/>
          </a:prstGeom>
        </p:spPr>
      </p:pic>
      <p:pic>
        <p:nvPicPr>
          <p:cNvPr id="14" name="Picture 13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A69ADC7A-52C6-35FF-FB20-C684D421D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532" y="4576269"/>
            <a:ext cx="2899888" cy="21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85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Experimente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17640" y="977045"/>
            <a:ext cx="9144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err="1">
                <a:latin typeface="Times New Roman"/>
                <a:cs typeface="Times New Roman"/>
              </a:rPr>
              <a:t>Realizați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experimente</a:t>
            </a:r>
            <a:r>
              <a:rPr lang="en-US" sz="2800">
                <a:latin typeface="Times New Roman"/>
                <a:cs typeface="Times New Roman"/>
              </a:rPr>
              <a:t> (</a:t>
            </a:r>
            <a:r>
              <a:rPr lang="en-US" sz="2800" err="1">
                <a:latin typeface="Times New Roman"/>
                <a:cs typeface="Times New Roman"/>
              </a:rPr>
              <a:t>vreți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să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obțineți</a:t>
            </a:r>
            <a:r>
              <a:rPr lang="en-US" sz="2800">
                <a:latin typeface="Times New Roman"/>
                <a:cs typeface="Times New Roman"/>
              </a:rPr>
              <a:t> o </a:t>
            </a:r>
            <a:r>
              <a:rPr lang="en-US" sz="2800" err="1">
                <a:latin typeface="Times New Roman"/>
                <a:cs typeface="Times New Roman"/>
              </a:rPr>
              <a:t>valoare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precizie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medie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cât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mai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bună</a:t>
            </a:r>
            <a:r>
              <a:rPr lang="en-US" sz="2800">
                <a:latin typeface="Times New Roman"/>
                <a:cs typeface="Times New Roman"/>
              </a:rPr>
              <a:t>) </a:t>
            </a:r>
            <a:r>
              <a:rPr lang="en-US" sz="2800" err="1">
                <a:latin typeface="Times New Roman"/>
                <a:cs typeface="Times New Roman"/>
              </a:rPr>
              <a:t>după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ce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ați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codat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cele</a:t>
            </a:r>
            <a:r>
              <a:rPr lang="en-US" sz="2800">
                <a:latin typeface="Times New Roman"/>
                <a:cs typeface="Times New Roman"/>
              </a:rPr>
              <a:t> 3 </a:t>
            </a:r>
            <a:r>
              <a:rPr lang="en-US" sz="2800" err="1">
                <a:latin typeface="Times New Roman"/>
                <a:cs typeface="Times New Roman"/>
              </a:rPr>
              <a:t>funcții</a:t>
            </a:r>
            <a:r>
              <a:rPr lang="en-US" sz="2800">
                <a:latin typeface="Times New Roman"/>
                <a:cs typeface="Times New Roman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FacialDetector.get_positive_examples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FacialDetector.get_negative_examples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FacialDetector.run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()</a:t>
            </a:r>
            <a:endParaRPr lang="en-US" sz="2400">
              <a:solidFill>
                <a:schemeClr val="accent3"/>
              </a:solidFill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opțional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: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adăugați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antrenarea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 cu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exemple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2FC338"/>
                </a:solidFill>
                <a:latin typeface="Times New Roman"/>
                <a:cs typeface="Times New Roman"/>
              </a:rPr>
              <a:t>puternic</a:t>
            </a:r>
            <a:r>
              <a:rPr lang="en-US" sz="2400">
                <a:solidFill>
                  <a:srgbClr val="2FC338"/>
                </a:solidFill>
                <a:latin typeface="Times New Roman"/>
                <a:cs typeface="Times New Roman"/>
              </a:rPr>
              <a:t> negative </a:t>
            </a:r>
            <a:endParaRPr lang="en-US" sz="2200">
              <a:latin typeface="Times New Roman"/>
              <a:cs typeface="Times New Roman"/>
            </a:endParaRPr>
          </a:p>
          <a:p>
            <a:pPr marL="0" lvl="1"/>
            <a:r>
              <a:rPr lang="en-US" sz="2800" err="1">
                <a:latin typeface="Times New Roman"/>
                <a:cs typeface="Times New Roman"/>
              </a:rPr>
              <a:t>Parametri</a:t>
            </a:r>
            <a:r>
              <a:rPr lang="en-US" sz="2800">
                <a:latin typeface="Times New Roman"/>
                <a:cs typeface="Times New Roman"/>
              </a:rPr>
              <a:t>: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dim_window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=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dimensiuneFereastra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= 36 (fix)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dim_hog_cell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=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dimensiuneCelulaHOG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= 6 (implicit) –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încercați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alte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valori</a:t>
            </a:r>
            <a:endParaRPr lang="en-US" sz="200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dim_descriptor_cell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=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dimensiuneDescriptorCelula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= 36 (fix)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number_positive_examples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=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numarExemplePozitive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= 6713 (implicit) –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creșteți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numărul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exemplelor</a:t>
            </a:r>
            <a:endParaRPr lang="en-US" sz="200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number_positive_examples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numarExempleNegative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= 10000 (implicit) –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încercați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alte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valori</a:t>
            </a:r>
            <a:endParaRPr lang="en-US" sz="200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threshold = 0(implicit) –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încercați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alte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valori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(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valori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mari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: recall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mic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,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precizie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mare;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valori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mici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: recall mare,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precizie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3366FF"/>
                </a:solidFill>
                <a:latin typeface="Times New Roman"/>
                <a:cs typeface="Times New Roman"/>
              </a:rPr>
              <a:t>mică</a:t>
            </a:r>
            <a:r>
              <a:rPr lang="en-US" sz="2000">
                <a:solidFill>
                  <a:srgbClr val="3366FF"/>
                </a:solidFill>
                <a:latin typeface="Times New Roman"/>
                <a:cs typeface="Times New Roman"/>
              </a:rPr>
              <a:t>) .threshold</a:t>
            </a:r>
          </a:p>
          <a:p>
            <a:pPr marL="0" lvl="1"/>
            <a:endParaRPr lang="en-US" sz="2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371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Compararea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doi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algoritmi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" name="Picture 2" descr="precizieMedieBogd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69" y="2809857"/>
            <a:ext cx="3767219" cy="2825415"/>
          </a:xfrm>
          <a:prstGeom prst="rect">
            <a:avLst/>
          </a:prstGeom>
        </p:spPr>
      </p:pic>
      <p:pic>
        <p:nvPicPr>
          <p:cNvPr id="4" name="Picture 3" descr="graficPrecizieRec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" y="2897326"/>
            <a:ext cx="3340793" cy="2618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235" y="958334"/>
            <a:ext cx="89497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>
                <a:latin typeface="Times New Roman"/>
                <a:cs typeface="Times New Roman"/>
              </a:rPr>
              <a:t>se face </a:t>
            </a:r>
            <a:r>
              <a:rPr lang="en-US" sz="2000" err="1">
                <a:latin typeface="Times New Roman"/>
                <a:cs typeface="Times New Roman"/>
              </a:rPr>
              <a:t>pe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numite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baze</a:t>
            </a:r>
            <a:r>
              <a:rPr lang="en-US" sz="2000">
                <a:latin typeface="Times New Roman"/>
                <a:cs typeface="Times New Roman"/>
              </a:rPr>
              <a:t> de date </a:t>
            </a:r>
            <a:r>
              <a:rPr lang="en-US" sz="2000" err="1">
                <a:latin typeface="Times New Roman"/>
                <a:cs typeface="Times New Roman"/>
              </a:rPr>
              <a:t>pentru</a:t>
            </a:r>
            <a:r>
              <a:rPr lang="en-US" sz="2000">
                <a:latin typeface="Times New Roman"/>
                <a:cs typeface="Times New Roman"/>
              </a:rPr>
              <a:t> care se </a:t>
            </a:r>
            <a:r>
              <a:rPr lang="en-US" sz="2000" err="1">
                <a:latin typeface="Times New Roman"/>
                <a:cs typeface="Times New Roman"/>
              </a:rPr>
              <a:t>cunoaște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ceea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trebuia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să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întoarcă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algoritmul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detectare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facială</a:t>
            </a:r>
            <a:r>
              <a:rPr lang="en-US" sz="2000">
                <a:latin typeface="Times New Roman"/>
                <a:cs typeface="Times New Roman"/>
              </a:rPr>
              <a:t> (</a:t>
            </a:r>
            <a:r>
              <a:rPr lang="en-US" sz="2000" err="1">
                <a:latin typeface="Times New Roman"/>
                <a:cs typeface="Times New Roman"/>
              </a:rPr>
              <a:t>imaginile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sunt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adnotate</a:t>
            </a:r>
            <a:r>
              <a:rPr lang="en-US" sz="2000">
                <a:latin typeface="Times New Roman"/>
                <a:cs typeface="Times New Roman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r>
              <a:rPr lang="en-US" sz="2000">
                <a:latin typeface="Times New Roman"/>
                <a:cs typeface="Times New Roman"/>
              </a:rPr>
              <a:t>se </a:t>
            </a:r>
            <a:r>
              <a:rPr lang="en-US" sz="2000" err="1">
                <a:latin typeface="Times New Roman"/>
                <a:cs typeface="Times New Roman"/>
              </a:rPr>
              <a:t>compară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în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funcție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precizie</a:t>
            </a:r>
            <a:r>
              <a:rPr lang="en-US" sz="2000">
                <a:latin typeface="Times New Roman"/>
                <a:cs typeface="Times New Roman"/>
              </a:rPr>
              <a:t>, recall </a:t>
            </a:r>
            <a:r>
              <a:rPr lang="en-US" sz="2000" err="1">
                <a:latin typeface="Times New Roman"/>
                <a:cs typeface="Times New Roman"/>
              </a:rPr>
              <a:t>sumarizate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în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graficul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precizie</a:t>
            </a:r>
            <a:r>
              <a:rPr lang="en-US" sz="2000">
                <a:latin typeface="Times New Roman"/>
                <a:cs typeface="Times New Roman"/>
              </a:rPr>
              <a:t>-recall care </a:t>
            </a:r>
            <a:r>
              <a:rPr lang="en-US" sz="2000" err="1">
                <a:latin typeface="Times New Roman"/>
                <a:cs typeface="Times New Roman"/>
              </a:rPr>
              <a:t>oferă</a:t>
            </a:r>
            <a:r>
              <a:rPr lang="en-US" sz="2000">
                <a:latin typeface="Times New Roman"/>
                <a:cs typeface="Times New Roman"/>
              </a:rPr>
              <a:t> un </a:t>
            </a:r>
            <a:r>
              <a:rPr lang="en-US" sz="2000" err="1">
                <a:latin typeface="Times New Roman"/>
                <a:cs typeface="Times New Roman"/>
              </a:rPr>
              <a:t>precizia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medie</a:t>
            </a: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r>
              <a:rPr lang="en-US" sz="2000" err="1">
                <a:latin typeface="Times New Roman"/>
                <a:cs typeface="Times New Roman"/>
              </a:rPr>
              <a:t>algoritmul</a:t>
            </a:r>
            <a:r>
              <a:rPr lang="en-US" sz="2000">
                <a:latin typeface="Times New Roman"/>
                <a:cs typeface="Times New Roman"/>
              </a:rPr>
              <a:t> din </a:t>
            </a:r>
            <a:r>
              <a:rPr lang="en-US" sz="2000" err="1">
                <a:latin typeface="Times New Roman"/>
                <a:cs typeface="Times New Roman"/>
              </a:rPr>
              <a:t>dreapta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este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mai</a:t>
            </a:r>
            <a:r>
              <a:rPr lang="en-US" sz="2000">
                <a:latin typeface="Times New Roman"/>
                <a:cs typeface="Times New Roman"/>
              </a:rPr>
              <a:t> bun </a:t>
            </a:r>
            <a:r>
              <a:rPr lang="en-US" sz="2000" err="1">
                <a:latin typeface="Times New Roman"/>
                <a:cs typeface="Times New Roman"/>
              </a:rPr>
              <a:t>decât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algoritmul</a:t>
            </a:r>
            <a:r>
              <a:rPr lang="en-US" sz="2000">
                <a:latin typeface="Times New Roman"/>
                <a:cs typeface="Times New Roman"/>
              </a:rPr>
              <a:t> din </a:t>
            </a:r>
            <a:r>
              <a:rPr lang="en-US" sz="2000" err="1">
                <a:latin typeface="Times New Roman"/>
                <a:cs typeface="Times New Roman"/>
              </a:rPr>
              <a:t>stânga</a:t>
            </a:r>
            <a:r>
              <a:rPr lang="en-US" sz="200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493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53" y="274638"/>
            <a:ext cx="9124403" cy="114300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Ideea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principală</a:t>
            </a:r>
            <a:r>
              <a:rPr lang="en-US" sz="4000">
                <a:latin typeface="Times New Roman"/>
                <a:cs typeface="Times New Roman"/>
              </a:rPr>
              <a:t>: </a:t>
            </a:r>
            <a:r>
              <a:rPr lang="en-US" sz="4000" err="1">
                <a:latin typeface="Times New Roman"/>
                <a:cs typeface="Times New Roman"/>
              </a:rPr>
              <a:t>detectare</a:t>
            </a:r>
            <a:r>
              <a:rPr lang="en-US" sz="4000">
                <a:latin typeface="Times New Roman"/>
                <a:cs typeface="Times New Roman"/>
              </a:rPr>
              <a:t> via </a:t>
            </a:r>
            <a:r>
              <a:rPr lang="en-US" sz="4000" err="1">
                <a:latin typeface="Times New Roman"/>
                <a:cs typeface="Times New Roman"/>
              </a:rPr>
              <a:t>clasificare</a:t>
            </a:r>
            <a:endParaRPr lang="en-US" sz="4000">
              <a:latin typeface="Times New Roman"/>
              <a:cs typeface="Times New Roman"/>
            </a:endParaRPr>
          </a:p>
        </p:txBody>
      </p:sp>
      <p:pic>
        <p:nvPicPr>
          <p:cNvPr id="224259" name="Picture 4" descr="HK_SYP_Western_Street_10"/>
          <p:cNvPicPr>
            <a:picLocks noChangeAspect="1" noChangeArrowheads="1"/>
          </p:cNvPicPr>
          <p:nvPr/>
        </p:nvPicPr>
        <p:blipFill>
          <a:blip r:embed="rId3" cstate="print"/>
          <a:srcRect l="30492" t="74594" r="47627" b="3806"/>
          <a:stretch>
            <a:fillRect/>
          </a:stretch>
        </p:blipFill>
        <p:spPr bwMode="auto">
          <a:xfrm>
            <a:off x="4895850" y="3249613"/>
            <a:ext cx="9715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AutoShape 5"/>
          <p:cNvSpPr>
            <a:spLocks noChangeArrowheads="1"/>
          </p:cNvSpPr>
          <p:nvPr/>
        </p:nvSpPr>
        <p:spPr bwMode="auto">
          <a:xfrm>
            <a:off x="6457754" y="2997200"/>
            <a:ext cx="2089150" cy="133191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6227763" y="3249613"/>
            <a:ext cx="2557462" cy="7870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clasificator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maşină</a:t>
            </a:r>
            <a:r>
              <a:rPr lang="en-US">
                <a:solidFill>
                  <a:srgbClr val="000000"/>
                </a:solidFill>
                <a:latin typeface="Trebuchet MS" pitchFamily="34" charset="0"/>
              </a:rPr>
              <a:t>/non-</a:t>
            </a: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maşină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817159" name="Picture 7" descr="HK_SYP_Western_Street_10"/>
          <p:cNvPicPr>
            <a:picLocks noChangeAspect="1" noChangeArrowheads="1"/>
          </p:cNvPicPr>
          <p:nvPr/>
        </p:nvPicPr>
        <p:blipFill>
          <a:blip r:embed="rId4" cstate="print"/>
          <a:srcRect l="58084" t="13654" r="11424" b="50812"/>
          <a:stretch>
            <a:fillRect/>
          </a:stretch>
        </p:blipFill>
        <p:spPr bwMode="auto">
          <a:xfrm>
            <a:off x="4859338" y="3176588"/>
            <a:ext cx="10445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Line 10"/>
          <p:cNvSpPr>
            <a:spLocks noChangeShapeType="1"/>
          </p:cNvSpPr>
          <p:nvPr/>
        </p:nvSpPr>
        <p:spPr bwMode="auto">
          <a:xfrm>
            <a:off x="6010275" y="360838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817163" name="Text Box 11"/>
          <p:cNvSpPr txBox="1">
            <a:spLocks noChangeArrowheads="1"/>
          </p:cNvSpPr>
          <p:nvPr/>
        </p:nvSpPr>
        <p:spPr bwMode="auto">
          <a:xfrm>
            <a:off x="6408738" y="4833938"/>
            <a:ext cx="2268537" cy="4176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Da, e o </a:t>
            </a:r>
            <a:r>
              <a:rPr lang="en-US" sz="2100" b="1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maşină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.</a:t>
            </a:r>
          </a:p>
        </p:txBody>
      </p:sp>
      <p:sp>
        <p:nvSpPr>
          <p:cNvPr id="817164" name="Line 12"/>
          <p:cNvSpPr>
            <a:spLocks noChangeShapeType="1"/>
          </p:cNvSpPr>
          <p:nvPr/>
        </p:nvSpPr>
        <p:spPr bwMode="auto">
          <a:xfrm>
            <a:off x="7488238" y="4329113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817165" name="Text Box 13"/>
          <p:cNvSpPr txBox="1">
            <a:spLocks noChangeArrowheads="1"/>
          </p:cNvSpPr>
          <p:nvPr/>
        </p:nvSpPr>
        <p:spPr bwMode="auto">
          <a:xfrm>
            <a:off x="6262248" y="4824238"/>
            <a:ext cx="2588262" cy="4176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Nu, nu e o </a:t>
            </a:r>
            <a:r>
              <a:rPr lang="en-US" sz="2100" b="1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maşină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.</a:t>
            </a:r>
          </a:p>
        </p:txBody>
      </p:sp>
      <p:sp>
        <p:nvSpPr>
          <p:cNvPr id="45068" name="TextBox 11"/>
          <p:cNvSpPr txBox="1">
            <a:spLocks noChangeArrowheads="1"/>
          </p:cNvSpPr>
          <p:nvPr/>
        </p:nvSpPr>
        <p:spPr bwMode="auto">
          <a:xfrm>
            <a:off x="596883" y="1420813"/>
            <a:ext cx="746143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Componenta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bază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: un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clasificator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binar</a:t>
            </a:r>
            <a:endParaRPr lang="en-US" sz="26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47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63" grpId="0"/>
      <p:bldP spid="817163" grpId="1"/>
      <p:bldP spid="817165" grpId="0"/>
    </p:bldLst>
  </p:timing>
</p:sld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B9E657-D07D-4036-8270-B71B120857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EF1A23-B9BA-4367-B860-6B68A29D82ED}">
  <ds:schemaRefs>
    <ds:schemaRef ds:uri="http://schemas.microsoft.com/office/2006/metadata/properties"/>
    <ds:schemaRef ds:uri="http://schemas.microsoft.com/office/infopath/2007/PartnerControls"/>
    <ds:schemaRef ds:uri="fe186ba3-3946-4875-95d9-7970dbc824b8"/>
    <ds:schemaRef ds:uri="8d91ec6d-b4d0-429e-a4e5-65de928320e8"/>
    <ds:schemaRef ds:uri="6484dfe6-1747-497f-adeb-3db6e334c90f"/>
    <ds:schemaRef ds:uri="7d5a71b3-8300-4331-8b5e-569812e32b79"/>
  </ds:schemaRefs>
</ds:datastoreItem>
</file>

<file path=customXml/itemProps3.xml><?xml version="1.0" encoding="utf-8"?>
<ds:datastoreItem xmlns:ds="http://schemas.openxmlformats.org/officeDocument/2006/customXml" ds:itemID="{47D43087-2E3D-46A3-9695-77C679BAF4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84dfe6-1747-497f-adeb-3db6e334c90f"/>
    <ds:schemaRef ds:uri="7d5a71b3-8300-4331-8b5e-569812e32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2590</TotalTime>
  <Words>3975</Words>
  <Application>Microsoft Office PowerPoint</Application>
  <PresentationFormat>On-screen Show (4:3)</PresentationFormat>
  <Paragraphs>769</Paragraphs>
  <Slides>82</Slides>
  <Notes>35</Notes>
  <HiddenSlides>1</HiddenSlides>
  <MMClips>3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fromPrest</vt:lpstr>
      <vt:lpstr>1_fromPrest</vt:lpstr>
      <vt:lpstr>2_fromPrest</vt:lpstr>
      <vt:lpstr>3_fromPrest</vt:lpstr>
      <vt:lpstr>Office Theme</vt:lpstr>
      <vt:lpstr>Concepte și aplicații în  Vederea Artificială </vt:lpstr>
      <vt:lpstr>PowerPoint Presentation</vt:lpstr>
      <vt:lpstr>Cursul de azi</vt:lpstr>
      <vt:lpstr>Laborator săptămâna aceasta</vt:lpstr>
      <vt:lpstr>Laborator săptămâna viitoare</vt:lpstr>
      <vt:lpstr>Laborator peste 2 săptămâni</vt:lpstr>
      <vt:lpstr>Laborator peste 2 săptămâni</vt:lpstr>
      <vt:lpstr>Localizarea obiectelor  la nivel de fereastră: metoda ferestrei glisante (sliding-window)</vt:lpstr>
      <vt:lpstr>Ideea principală: detectare via clasificare</vt:lpstr>
      <vt:lpstr>Ideea principală: detectare via clasificare</vt:lpstr>
      <vt:lpstr>Ideea principală: detectare via clasificare</vt:lpstr>
      <vt:lpstr>Ideea principală: detectare via clasificare</vt:lpstr>
      <vt:lpstr>Extragere de caracteristici: înfățişarea globală a unei ferestre</vt:lpstr>
      <vt:lpstr>Extragere de caracteristici: înfățisarea globală a unei ferestre</vt:lpstr>
      <vt:lpstr>Reprezentări bazate pe gradienți</vt:lpstr>
      <vt:lpstr>Reprezentări bazate pe gradienți</vt:lpstr>
      <vt:lpstr> HOG pentru detectarea oamenilor</vt:lpstr>
      <vt:lpstr> HOG pentru detectarea oamenilor</vt:lpstr>
      <vt:lpstr> HOG pentru detectarea oamenilor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Maşini cu vectori suport + HOG</vt:lpstr>
      <vt:lpstr>Maşini cu vectori suport + HOG</vt:lpstr>
      <vt:lpstr>HOG şi pentru alte clase</vt:lpstr>
      <vt:lpstr>Detectare facială</vt:lpstr>
      <vt:lpstr>Demo – cel mai bun sistem de detectare facială</vt:lpstr>
      <vt:lpstr>Detectare facială şi identificare</vt:lpstr>
      <vt:lpstr>Aplicație: Apple iPhoto</vt:lpstr>
      <vt:lpstr>Aplicație: Apple iPhoto</vt:lpstr>
      <vt:lpstr>Reclamă Nikon</vt:lpstr>
      <vt:lpstr>De ce o problemă grea detectarea facială?</vt:lpstr>
      <vt:lpstr>Abordări pentru detectarea facială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Detectare facială folosind metoda glisării ferestrei și histograme de gradienți orientați </vt:lpstr>
      <vt:lpstr>Detectare facială folosind metoda glisării ferestrei și histograme de gradienți orientați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Compararea a doi algoritmi</vt:lpstr>
      <vt:lpstr>PowerPoint Presentation</vt:lpstr>
      <vt:lpstr>Vizualizare rezultate</vt:lpstr>
      <vt:lpstr>Experimente</vt:lpstr>
      <vt:lpstr>Compararea a doi algoritmi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22</cp:revision>
  <dcterms:created xsi:type="dcterms:W3CDTF">2014-09-11T11:15:46Z</dcterms:created>
  <dcterms:modified xsi:type="dcterms:W3CDTF">2025-01-04T10:09:06Z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